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7"/>
  </p:notesMasterIdLst>
  <p:sldIdLst>
    <p:sldId id="256" r:id="rId2"/>
    <p:sldId id="257" r:id="rId3"/>
    <p:sldId id="258" r:id="rId4"/>
    <p:sldId id="259" r:id="rId5"/>
    <p:sldId id="280" r:id="rId6"/>
    <p:sldId id="276" r:id="rId7"/>
    <p:sldId id="277" r:id="rId8"/>
    <p:sldId id="278" r:id="rId9"/>
    <p:sldId id="260" r:id="rId10"/>
    <p:sldId id="263" r:id="rId11"/>
    <p:sldId id="264" r:id="rId12"/>
    <p:sldId id="265" r:id="rId13"/>
    <p:sldId id="266" r:id="rId14"/>
    <p:sldId id="267" r:id="rId15"/>
    <p:sldId id="268" r:id="rId16"/>
    <p:sldId id="269" r:id="rId17"/>
    <p:sldId id="270" r:id="rId18"/>
    <p:sldId id="271" r:id="rId19"/>
    <p:sldId id="272" r:id="rId20"/>
    <p:sldId id="273" r:id="rId21"/>
    <p:sldId id="281" r:id="rId22"/>
    <p:sldId id="274" r:id="rId23"/>
    <p:sldId id="275" r:id="rId24"/>
    <p:sldId id="279" r:id="rId25"/>
    <p:sldId id="262" r:id="rId26"/>
  </p:sldIdLst>
  <p:sldSz cx="9144000" cy="5143500" type="screen16x9"/>
  <p:notesSz cx="6858000" cy="9144000"/>
  <p:embeddedFontLst>
    <p:embeddedFont>
      <p:font typeface="Book Antiqua" panose="02040602050305030304" pitchFamily="18" charset="0"/>
      <p:regular r:id="rId28"/>
      <p:bold r:id="rId29"/>
      <p:italic r:id="rId30"/>
      <p:boldItalic r:id="rId31"/>
    </p:embeddedFont>
    <p:embeddedFont>
      <p:font typeface="Lato" panose="020F0502020204030203" pitchFamily="34" charset="77"/>
      <p:regular r:id="rId32"/>
      <p:bold r:id="rId33"/>
      <p:italic r:id="rId34"/>
      <p:boldItalic r:id="rId35"/>
    </p:embeddedFont>
    <p:embeddedFont>
      <p:font typeface="Raleway" pitchFamily="2" charset="77"/>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6"/>
  </p:normalViewPr>
  <p:slideViewPr>
    <p:cSldViewPr snapToGrid="0">
      <p:cViewPr varScale="1">
        <p:scale>
          <a:sx n="140" d="100"/>
          <a:sy n="140" d="100"/>
        </p:scale>
        <p:origin x="84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f88252dc4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71514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Predicting NFL plays for the 2020-21 season</a:t>
            </a:r>
            <a:endParaRPr/>
          </a:p>
        </p:txBody>
      </p:sp>
      <p:sp>
        <p:nvSpPr>
          <p:cNvPr id="177" name="Google Shape;177;p18"/>
          <p:cNvSpPr txBox="1">
            <a:spLocks noGrp="1"/>
          </p:cNvSpPr>
          <p:nvPr>
            <p:ph type="subTitle" idx="1"/>
          </p:nvPr>
        </p:nvSpPr>
        <p:spPr>
          <a:xfrm>
            <a:off x="1303513" y="2987147"/>
            <a:ext cx="4890900" cy="54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400" b="1"/>
              <a:t>Shounak  Rangwala</a:t>
            </a:r>
            <a:endParaRPr sz="1400" b="1"/>
          </a:p>
          <a:p>
            <a:pPr marL="0" lvl="0" indent="0" algn="ctr" rtl="0">
              <a:spcBef>
                <a:spcPts val="0"/>
              </a:spcBef>
              <a:spcAft>
                <a:spcPts val="0"/>
              </a:spcAft>
              <a:buNone/>
            </a:pPr>
            <a:r>
              <a:rPr lang="en-GB" sz="1400" b="1"/>
              <a:t>RUID: 191004996</a:t>
            </a:r>
            <a:endParaRPr sz="1400" b="1"/>
          </a:p>
          <a:p>
            <a:pPr marL="0" lvl="0" indent="0" algn="ctr" rtl="0">
              <a:spcBef>
                <a:spcPts val="0"/>
              </a:spcBef>
              <a:spcAft>
                <a:spcPts val="0"/>
              </a:spcAft>
              <a:buNone/>
            </a:pPr>
            <a:r>
              <a:rPr lang="en-GB" sz="1400" b="1"/>
              <a:t>netid:snr85</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D4C45-E426-DD47-911A-DA121CE85BBB}"/>
              </a:ext>
            </a:extLst>
          </p:cNvPr>
          <p:cNvSpPr>
            <a:spLocks noGrp="1"/>
          </p:cNvSpPr>
          <p:nvPr>
            <p:ph type="title"/>
          </p:nvPr>
        </p:nvSpPr>
        <p:spPr>
          <a:xfrm>
            <a:off x="730000" y="1318650"/>
            <a:ext cx="7975088" cy="510150"/>
          </a:xfrm>
        </p:spPr>
        <p:txBody>
          <a:bodyPr/>
          <a:lstStyle/>
          <a:p>
            <a:r>
              <a:rPr lang="en-US" dirty="0"/>
              <a:t>Cleaning... continued</a:t>
            </a:r>
          </a:p>
        </p:txBody>
      </p:sp>
      <p:sp>
        <p:nvSpPr>
          <p:cNvPr id="3" name="Text Placeholder 2">
            <a:extLst>
              <a:ext uri="{FF2B5EF4-FFF2-40B4-BE49-F238E27FC236}">
                <a16:creationId xmlns:a16="http://schemas.microsoft.com/office/drawing/2014/main" id="{531A93DE-18CA-F642-80FE-4FDAAA9FC5A9}"/>
              </a:ext>
            </a:extLst>
          </p:cNvPr>
          <p:cNvSpPr>
            <a:spLocks noGrp="1"/>
          </p:cNvSpPr>
          <p:nvPr>
            <p:ph type="body" idx="1"/>
          </p:nvPr>
        </p:nvSpPr>
        <p:spPr>
          <a:xfrm>
            <a:off x="721224" y="1755648"/>
            <a:ext cx="8066159" cy="3300984"/>
          </a:xfrm>
        </p:spPr>
        <p:txBody>
          <a:bodyPr/>
          <a:lstStyle/>
          <a:p>
            <a:r>
              <a:rPr lang="en-US" dirty="0"/>
              <a:t>The kind of plays include pass, run, kickoff, punt, field goal etc. We are only interested in ‘pass’ and ‘run’ plays for our model and so we drop the other records from the data.  Next, we search for null values in all columns and luckily, we had only 400 null values in the total dataset which would be insignificant against the 158600 records we have. So, I removed all the records with null values.</a:t>
            </a:r>
          </a:p>
          <a:p>
            <a:pPr marL="146050" indent="0">
              <a:buNone/>
            </a:pPr>
            <a:endParaRPr lang="en-US" dirty="0"/>
          </a:p>
          <a:p>
            <a:r>
              <a:rPr lang="en-US" dirty="0"/>
              <a:t>Teams needed to  be renamed: The St. Louis Rams had since moved to Los Angeles and  had become the LA Rams. The San Diego Chargers had moved to LA to become the LA Chargers. The some LA Rams records were misspelled and had to be corrected. Some Jacksonville records were misspelled and had to be corrected. This is important because we will be encoding the categorical attribute of offensive team names for our model and need uniformity in the data.</a:t>
            </a:r>
          </a:p>
          <a:p>
            <a:endParaRPr lang="en-US" dirty="0"/>
          </a:p>
        </p:txBody>
      </p:sp>
    </p:spTree>
    <p:extLst>
      <p:ext uri="{BB962C8B-B14F-4D97-AF65-F5344CB8AC3E}">
        <p14:creationId xmlns:p14="http://schemas.microsoft.com/office/powerpoint/2010/main" val="2976470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36979-CBF7-ED47-B602-57B010D774BD}"/>
              </a:ext>
            </a:extLst>
          </p:cNvPr>
          <p:cNvSpPr>
            <a:spLocks noGrp="1"/>
          </p:cNvSpPr>
          <p:nvPr>
            <p:ph type="title"/>
          </p:nvPr>
        </p:nvSpPr>
        <p:spPr>
          <a:xfrm>
            <a:off x="730000" y="1318650"/>
            <a:ext cx="7746488" cy="491862"/>
          </a:xfrm>
        </p:spPr>
        <p:txBody>
          <a:bodyPr/>
          <a:lstStyle/>
          <a:p>
            <a:r>
              <a:rPr lang="en-US" dirty="0"/>
              <a:t>Preprocessing.....continued</a:t>
            </a:r>
          </a:p>
        </p:txBody>
      </p:sp>
      <p:sp>
        <p:nvSpPr>
          <p:cNvPr id="3" name="Text Placeholder 2">
            <a:extLst>
              <a:ext uri="{FF2B5EF4-FFF2-40B4-BE49-F238E27FC236}">
                <a16:creationId xmlns:a16="http://schemas.microsoft.com/office/drawing/2014/main" id="{6D48C9AD-10F7-B048-A15E-790D32F17A34}"/>
              </a:ext>
            </a:extLst>
          </p:cNvPr>
          <p:cNvSpPr>
            <a:spLocks noGrp="1"/>
          </p:cNvSpPr>
          <p:nvPr>
            <p:ph type="body" idx="1"/>
          </p:nvPr>
        </p:nvSpPr>
        <p:spPr>
          <a:xfrm>
            <a:off x="721224" y="1810512"/>
            <a:ext cx="8139311" cy="2568713"/>
          </a:xfrm>
        </p:spPr>
        <p:txBody>
          <a:bodyPr/>
          <a:lstStyle/>
          <a:p>
            <a:r>
              <a:rPr lang="en-US" dirty="0"/>
              <a:t>We added a couple of extra features that may be impactful in the decision making of the plays. The </a:t>
            </a:r>
            <a:r>
              <a:rPr lang="en-US" dirty="0" err="1"/>
              <a:t>yards_to_first_down</a:t>
            </a:r>
            <a:r>
              <a:rPr lang="en-US" dirty="0"/>
              <a:t> range and the </a:t>
            </a:r>
            <a:r>
              <a:rPr lang="en-US" dirty="0" err="1"/>
              <a:t>field_goal</a:t>
            </a:r>
            <a:r>
              <a:rPr lang="en-US" dirty="0"/>
              <a:t> _distance range. We divided the actual yards distance into ranges which would be used by coaches in a broad view to call plays. </a:t>
            </a:r>
            <a:r>
              <a:rPr lang="en-US" dirty="0" err="1"/>
              <a:t>Eg.</a:t>
            </a:r>
            <a:r>
              <a:rPr lang="en-US" dirty="0"/>
              <a:t> The play called at 3 yards won’t be different from the one called  at 4 yards.</a:t>
            </a:r>
          </a:p>
          <a:p>
            <a:endParaRPr lang="en-US" dirty="0"/>
          </a:p>
          <a:p>
            <a:r>
              <a:rPr lang="en-US" dirty="0"/>
              <a:t>Also the type of play called may be decided if they can get within a certain range to be able to make the  field goal since that would give them the necessary points to take a lead or maybe just to get points so that may be an important factor. So this too is split into different ranges.</a:t>
            </a:r>
          </a:p>
          <a:p>
            <a:endParaRPr lang="en-US" dirty="0"/>
          </a:p>
          <a:p>
            <a:r>
              <a:rPr lang="en-US" dirty="0"/>
              <a:t>Lastly, we use the </a:t>
            </a:r>
            <a:r>
              <a:rPr lang="en-US" dirty="0" err="1"/>
              <a:t>LabelEncoder</a:t>
            </a:r>
            <a:r>
              <a:rPr lang="en-US" dirty="0"/>
              <a:t>() to encode the names of the teams and also encode the run plays as 0 and pass plays as 1</a:t>
            </a:r>
          </a:p>
        </p:txBody>
      </p:sp>
    </p:spTree>
    <p:extLst>
      <p:ext uri="{BB962C8B-B14F-4D97-AF65-F5344CB8AC3E}">
        <p14:creationId xmlns:p14="http://schemas.microsoft.com/office/powerpoint/2010/main" val="3645744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36F7B-28D1-B242-A984-5BE602BA094A}"/>
              </a:ext>
            </a:extLst>
          </p:cNvPr>
          <p:cNvSpPr>
            <a:spLocks noGrp="1"/>
          </p:cNvSpPr>
          <p:nvPr>
            <p:ph type="title"/>
          </p:nvPr>
        </p:nvSpPr>
        <p:spPr>
          <a:xfrm>
            <a:off x="730000" y="1261872"/>
            <a:ext cx="7527032" cy="521208"/>
          </a:xfrm>
        </p:spPr>
        <p:txBody>
          <a:bodyPr/>
          <a:lstStyle/>
          <a:p>
            <a:r>
              <a:rPr lang="en-US" dirty="0"/>
              <a:t>PART - 1   Tendency models</a:t>
            </a:r>
          </a:p>
        </p:txBody>
      </p:sp>
      <p:sp>
        <p:nvSpPr>
          <p:cNvPr id="3" name="Text Placeholder 2">
            <a:extLst>
              <a:ext uri="{FF2B5EF4-FFF2-40B4-BE49-F238E27FC236}">
                <a16:creationId xmlns:a16="http://schemas.microsoft.com/office/drawing/2014/main" id="{65780DA4-486C-B94C-BEA8-DC06262A8293}"/>
              </a:ext>
            </a:extLst>
          </p:cNvPr>
          <p:cNvSpPr>
            <a:spLocks noGrp="1"/>
          </p:cNvSpPr>
          <p:nvPr>
            <p:ph type="body" idx="1"/>
          </p:nvPr>
        </p:nvSpPr>
        <p:spPr>
          <a:xfrm>
            <a:off x="721224" y="1783080"/>
            <a:ext cx="8148456" cy="2596145"/>
          </a:xfrm>
        </p:spPr>
        <p:txBody>
          <a:bodyPr/>
          <a:lstStyle/>
          <a:p>
            <a:r>
              <a:rPr lang="en-US" dirty="0"/>
              <a:t>Traditional statistical analysis of the data.  This is what is currently used in the traditional play calling in the league right now because this is based on analysis of the historical data without any kind of prediction.</a:t>
            </a:r>
          </a:p>
          <a:p>
            <a:pPr marL="146050" indent="0">
              <a:buNone/>
            </a:pPr>
            <a:endParaRPr lang="en-US" dirty="0"/>
          </a:p>
          <a:p>
            <a:r>
              <a:rPr lang="en-US" dirty="0"/>
              <a:t>Due to the way the game is played, there exist some tendencies in the league (in general) as well as specific to the teams that play the game.</a:t>
            </a:r>
          </a:p>
          <a:p>
            <a:pPr marL="146050" indent="0">
              <a:buNone/>
            </a:pPr>
            <a:endParaRPr lang="en-US" dirty="0"/>
          </a:p>
          <a:p>
            <a:r>
              <a:rPr lang="en-US" dirty="0"/>
              <a:t>I used the features of “down” and “</a:t>
            </a:r>
            <a:r>
              <a:rPr lang="en-US" dirty="0" err="1"/>
              <a:t>yards_to_first_down</a:t>
            </a:r>
            <a:r>
              <a:rPr lang="en-US" dirty="0"/>
              <a:t>” range to break up the number of pass  and run plays in that situation so that we can see what is statistically preferred (aka. The tendency of the  team).</a:t>
            </a:r>
          </a:p>
          <a:p>
            <a:pPr marL="146050" indent="0">
              <a:buNone/>
            </a:pPr>
            <a:endParaRPr lang="en-US" dirty="0"/>
          </a:p>
          <a:p>
            <a:r>
              <a:rPr lang="en-US" dirty="0"/>
              <a:t>The following are some of the results.</a:t>
            </a:r>
          </a:p>
        </p:txBody>
      </p:sp>
    </p:spTree>
    <p:extLst>
      <p:ext uri="{BB962C8B-B14F-4D97-AF65-F5344CB8AC3E}">
        <p14:creationId xmlns:p14="http://schemas.microsoft.com/office/powerpoint/2010/main" val="40913691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bar chart&#10;&#10;Description automatically generated">
            <a:extLst>
              <a:ext uri="{FF2B5EF4-FFF2-40B4-BE49-F238E27FC236}">
                <a16:creationId xmlns:a16="http://schemas.microsoft.com/office/drawing/2014/main" id="{3FA50A07-DCF3-0342-B0CF-9B986B7D7161}"/>
              </a:ext>
            </a:extLst>
          </p:cNvPr>
          <p:cNvPicPr>
            <a:picLocks noChangeAspect="1"/>
          </p:cNvPicPr>
          <p:nvPr/>
        </p:nvPicPr>
        <p:blipFill>
          <a:blip r:embed="rId2"/>
          <a:stretch>
            <a:fillRect/>
          </a:stretch>
        </p:blipFill>
        <p:spPr>
          <a:xfrm>
            <a:off x="1" y="347360"/>
            <a:ext cx="4030900" cy="2243780"/>
          </a:xfrm>
          <a:prstGeom prst="rect">
            <a:avLst/>
          </a:prstGeom>
        </p:spPr>
      </p:pic>
      <p:pic>
        <p:nvPicPr>
          <p:cNvPr id="7" name="Picture 6" descr="Chart, bar chart&#10;&#10;Description automatically generated">
            <a:extLst>
              <a:ext uri="{FF2B5EF4-FFF2-40B4-BE49-F238E27FC236}">
                <a16:creationId xmlns:a16="http://schemas.microsoft.com/office/drawing/2014/main" id="{522862E5-1D44-A041-A1C6-9EB1006CE9C1}"/>
              </a:ext>
            </a:extLst>
          </p:cNvPr>
          <p:cNvPicPr>
            <a:picLocks noChangeAspect="1"/>
          </p:cNvPicPr>
          <p:nvPr/>
        </p:nvPicPr>
        <p:blipFill>
          <a:blip r:embed="rId3"/>
          <a:stretch>
            <a:fillRect/>
          </a:stretch>
        </p:blipFill>
        <p:spPr>
          <a:xfrm>
            <a:off x="85675" y="3008375"/>
            <a:ext cx="4029604" cy="1977531"/>
          </a:xfrm>
          <a:prstGeom prst="rect">
            <a:avLst/>
          </a:prstGeom>
        </p:spPr>
      </p:pic>
      <p:pic>
        <p:nvPicPr>
          <p:cNvPr id="9" name="Picture 8" descr="Chart, bar chart&#10;&#10;Description automatically generated">
            <a:extLst>
              <a:ext uri="{FF2B5EF4-FFF2-40B4-BE49-F238E27FC236}">
                <a16:creationId xmlns:a16="http://schemas.microsoft.com/office/drawing/2014/main" id="{C5047ED8-4275-3441-A286-B834BFEC5DED}"/>
              </a:ext>
            </a:extLst>
          </p:cNvPr>
          <p:cNvPicPr>
            <a:picLocks noChangeAspect="1"/>
          </p:cNvPicPr>
          <p:nvPr/>
        </p:nvPicPr>
        <p:blipFill>
          <a:blip r:embed="rId4"/>
          <a:stretch>
            <a:fillRect/>
          </a:stretch>
        </p:blipFill>
        <p:spPr>
          <a:xfrm>
            <a:off x="4115279" y="1286530"/>
            <a:ext cx="4998453" cy="2990389"/>
          </a:xfrm>
          <a:prstGeom prst="rect">
            <a:avLst/>
          </a:prstGeom>
        </p:spPr>
      </p:pic>
    </p:spTree>
    <p:extLst>
      <p:ext uri="{BB962C8B-B14F-4D97-AF65-F5344CB8AC3E}">
        <p14:creationId xmlns:p14="http://schemas.microsoft.com/office/powerpoint/2010/main" val="1838738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flat screen tv&#10;&#10;Description automatically generated">
            <a:extLst>
              <a:ext uri="{FF2B5EF4-FFF2-40B4-BE49-F238E27FC236}">
                <a16:creationId xmlns:a16="http://schemas.microsoft.com/office/drawing/2014/main" id="{64187F9E-CB43-274C-B47C-960C718E22BA}"/>
              </a:ext>
            </a:extLst>
          </p:cNvPr>
          <p:cNvPicPr>
            <a:picLocks noChangeAspect="1"/>
          </p:cNvPicPr>
          <p:nvPr/>
        </p:nvPicPr>
        <p:blipFill>
          <a:blip r:embed="rId2"/>
          <a:stretch>
            <a:fillRect/>
          </a:stretch>
        </p:blipFill>
        <p:spPr>
          <a:xfrm>
            <a:off x="836874" y="470916"/>
            <a:ext cx="3037968" cy="4462272"/>
          </a:xfrm>
          <a:prstGeom prst="rect">
            <a:avLst/>
          </a:prstGeom>
        </p:spPr>
      </p:pic>
      <p:pic>
        <p:nvPicPr>
          <p:cNvPr id="7" name="Picture 6" descr="A flat screen tv&#10;&#10;Description automatically generated">
            <a:extLst>
              <a:ext uri="{FF2B5EF4-FFF2-40B4-BE49-F238E27FC236}">
                <a16:creationId xmlns:a16="http://schemas.microsoft.com/office/drawing/2014/main" id="{85BCD3C6-1D28-F347-B77D-883372214460}"/>
              </a:ext>
            </a:extLst>
          </p:cNvPr>
          <p:cNvPicPr>
            <a:picLocks noChangeAspect="1"/>
          </p:cNvPicPr>
          <p:nvPr/>
        </p:nvPicPr>
        <p:blipFill>
          <a:blip r:embed="rId3"/>
          <a:stretch>
            <a:fillRect/>
          </a:stretch>
        </p:blipFill>
        <p:spPr>
          <a:xfrm>
            <a:off x="5266944" y="470916"/>
            <a:ext cx="3040182" cy="4465524"/>
          </a:xfrm>
          <a:prstGeom prst="rect">
            <a:avLst/>
          </a:prstGeom>
        </p:spPr>
      </p:pic>
    </p:spTree>
    <p:extLst>
      <p:ext uri="{BB962C8B-B14F-4D97-AF65-F5344CB8AC3E}">
        <p14:creationId xmlns:p14="http://schemas.microsoft.com/office/powerpoint/2010/main" val="7961834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D674E-ECA9-1141-8DDF-26AC4AA2C0B4}"/>
              </a:ext>
            </a:extLst>
          </p:cNvPr>
          <p:cNvSpPr>
            <a:spLocks noGrp="1"/>
          </p:cNvSpPr>
          <p:nvPr>
            <p:ph type="title"/>
          </p:nvPr>
        </p:nvSpPr>
        <p:spPr>
          <a:xfrm>
            <a:off x="730000" y="1170432"/>
            <a:ext cx="7856216" cy="512064"/>
          </a:xfrm>
        </p:spPr>
        <p:txBody>
          <a:bodyPr/>
          <a:lstStyle/>
          <a:p>
            <a:r>
              <a:rPr lang="en-US" dirty="0"/>
              <a:t>PART – 2    Predictive Models</a:t>
            </a:r>
          </a:p>
        </p:txBody>
      </p:sp>
      <p:sp>
        <p:nvSpPr>
          <p:cNvPr id="3" name="Text Placeholder 2">
            <a:extLst>
              <a:ext uri="{FF2B5EF4-FFF2-40B4-BE49-F238E27FC236}">
                <a16:creationId xmlns:a16="http://schemas.microsoft.com/office/drawing/2014/main" id="{783432AD-8832-E248-88FF-B9D757DA4480}"/>
              </a:ext>
            </a:extLst>
          </p:cNvPr>
          <p:cNvSpPr>
            <a:spLocks noGrp="1"/>
          </p:cNvSpPr>
          <p:nvPr>
            <p:ph type="body" idx="1"/>
          </p:nvPr>
        </p:nvSpPr>
        <p:spPr>
          <a:xfrm>
            <a:off x="721224" y="1682496"/>
            <a:ext cx="8349623" cy="2696729"/>
          </a:xfrm>
        </p:spPr>
        <p:txBody>
          <a:bodyPr/>
          <a:lstStyle/>
          <a:p>
            <a:r>
              <a:rPr lang="en-US" dirty="0"/>
              <a:t>Baseline model: Predict pass play each time (59% accuracy)</a:t>
            </a:r>
          </a:p>
          <a:p>
            <a:r>
              <a:rPr lang="en-US" dirty="0"/>
              <a:t>We want the ‘best’ predictive model and so we decided to make the following models:</a:t>
            </a:r>
          </a:p>
          <a:p>
            <a:pPr marL="946150" lvl="1" indent="-342900">
              <a:buFont typeface="+mj-lt"/>
              <a:buAutoNum type="arabicPeriod"/>
            </a:pPr>
            <a:r>
              <a:rPr lang="en-US" dirty="0"/>
              <a:t>Logistic Regression</a:t>
            </a:r>
          </a:p>
          <a:p>
            <a:pPr marL="946150" lvl="1" indent="-342900">
              <a:buFont typeface="+mj-lt"/>
              <a:buAutoNum type="arabicPeriod"/>
            </a:pPr>
            <a:r>
              <a:rPr lang="en-US" dirty="0"/>
              <a:t>Logistic Regression with ridge classifier</a:t>
            </a:r>
          </a:p>
          <a:p>
            <a:pPr marL="946150" lvl="1" indent="-342900">
              <a:buFont typeface="+mj-lt"/>
              <a:buAutoNum type="arabicPeriod"/>
            </a:pPr>
            <a:r>
              <a:rPr lang="en-US" dirty="0"/>
              <a:t>Neural Network</a:t>
            </a:r>
          </a:p>
          <a:p>
            <a:pPr marL="946150" lvl="1" indent="-342900">
              <a:buFont typeface="+mj-lt"/>
              <a:buAutoNum type="arabicPeriod"/>
            </a:pPr>
            <a:r>
              <a:rPr lang="en-US" dirty="0"/>
              <a:t>KNN Classifier</a:t>
            </a:r>
          </a:p>
          <a:p>
            <a:pPr marL="946150" lvl="1" indent="-342900">
              <a:buFont typeface="+mj-lt"/>
              <a:buAutoNum type="arabicPeriod"/>
            </a:pPr>
            <a:r>
              <a:rPr lang="en-US" dirty="0"/>
              <a:t>Random Forest Classifier</a:t>
            </a:r>
          </a:p>
          <a:p>
            <a:pPr marL="946150" lvl="1" indent="-342900">
              <a:buFont typeface="+mj-lt"/>
              <a:buAutoNum type="arabicPeriod"/>
            </a:pPr>
            <a:r>
              <a:rPr lang="en-US" dirty="0"/>
              <a:t>Gradient Boosting  Classifier</a:t>
            </a:r>
          </a:p>
          <a:p>
            <a:pPr marL="146050" indent="0">
              <a:buNone/>
            </a:pPr>
            <a:endParaRPr lang="en-US" dirty="0"/>
          </a:p>
        </p:txBody>
      </p:sp>
    </p:spTree>
    <p:extLst>
      <p:ext uri="{BB962C8B-B14F-4D97-AF65-F5344CB8AC3E}">
        <p14:creationId xmlns:p14="http://schemas.microsoft.com/office/powerpoint/2010/main" val="2938332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2CDC2-ED19-6A4D-B99F-30DA6ED9D2BA}"/>
              </a:ext>
            </a:extLst>
          </p:cNvPr>
          <p:cNvSpPr>
            <a:spLocks noGrp="1"/>
          </p:cNvSpPr>
          <p:nvPr>
            <p:ph type="title"/>
          </p:nvPr>
        </p:nvSpPr>
        <p:spPr>
          <a:xfrm>
            <a:off x="730000" y="1318650"/>
            <a:ext cx="7755632" cy="528438"/>
          </a:xfrm>
        </p:spPr>
        <p:txBody>
          <a:bodyPr/>
          <a:lstStyle/>
          <a:p>
            <a:r>
              <a:rPr lang="en-US" dirty="0"/>
              <a:t>Logistic Regression</a:t>
            </a:r>
          </a:p>
        </p:txBody>
      </p:sp>
      <p:pic>
        <p:nvPicPr>
          <p:cNvPr id="5" name="Picture 4" descr="A picture containing screen, monitor, side, mounted&#10;&#10;Description automatically generated">
            <a:extLst>
              <a:ext uri="{FF2B5EF4-FFF2-40B4-BE49-F238E27FC236}">
                <a16:creationId xmlns:a16="http://schemas.microsoft.com/office/drawing/2014/main" id="{8A18E651-3A84-B449-8B7D-B5D131214FB7}"/>
              </a:ext>
            </a:extLst>
          </p:cNvPr>
          <p:cNvPicPr>
            <a:picLocks noChangeAspect="1"/>
          </p:cNvPicPr>
          <p:nvPr/>
        </p:nvPicPr>
        <p:blipFill>
          <a:blip r:embed="rId2"/>
          <a:stretch>
            <a:fillRect/>
          </a:stretch>
        </p:blipFill>
        <p:spPr>
          <a:xfrm>
            <a:off x="1853311" y="1955545"/>
            <a:ext cx="5437378" cy="2681736"/>
          </a:xfrm>
          <a:prstGeom prst="rect">
            <a:avLst/>
          </a:prstGeom>
        </p:spPr>
      </p:pic>
    </p:spTree>
    <p:extLst>
      <p:ext uri="{BB962C8B-B14F-4D97-AF65-F5344CB8AC3E}">
        <p14:creationId xmlns:p14="http://schemas.microsoft.com/office/powerpoint/2010/main" val="11384309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00D00-3787-4C40-AE09-35169EDF868C}"/>
              </a:ext>
            </a:extLst>
          </p:cNvPr>
          <p:cNvSpPr>
            <a:spLocks noGrp="1"/>
          </p:cNvSpPr>
          <p:nvPr>
            <p:ph type="title"/>
          </p:nvPr>
        </p:nvSpPr>
        <p:spPr>
          <a:xfrm>
            <a:off x="730000" y="1318650"/>
            <a:ext cx="8240264" cy="574158"/>
          </a:xfrm>
        </p:spPr>
        <p:txBody>
          <a:bodyPr/>
          <a:lstStyle/>
          <a:p>
            <a:r>
              <a:rPr lang="en-US" dirty="0"/>
              <a:t>Logistic Regression with Ridge classifier</a:t>
            </a:r>
          </a:p>
        </p:txBody>
      </p:sp>
      <p:pic>
        <p:nvPicPr>
          <p:cNvPr id="5" name="Picture 4" descr="A picture containing monitor, screen, side, large&#10;&#10;Description automatically generated">
            <a:extLst>
              <a:ext uri="{FF2B5EF4-FFF2-40B4-BE49-F238E27FC236}">
                <a16:creationId xmlns:a16="http://schemas.microsoft.com/office/drawing/2014/main" id="{33EDF611-06F1-B942-8E3C-69AA8EB7FDC1}"/>
              </a:ext>
            </a:extLst>
          </p:cNvPr>
          <p:cNvPicPr>
            <a:picLocks noChangeAspect="1"/>
          </p:cNvPicPr>
          <p:nvPr/>
        </p:nvPicPr>
        <p:blipFill>
          <a:blip r:embed="rId2"/>
          <a:stretch>
            <a:fillRect/>
          </a:stretch>
        </p:blipFill>
        <p:spPr>
          <a:xfrm>
            <a:off x="1767903" y="2038545"/>
            <a:ext cx="5608193" cy="2765982"/>
          </a:xfrm>
          <a:prstGeom prst="rect">
            <a:avLst/>
          </a:prstGeom>
        </p:spPr>
      </p:pic>
    </p:spTree>
    <p:extLst>
      <p:ext uri="{BB962C8B-B14F-4D97-AF65-F5344CB8AC3E}">
        <p14:creationId xmlns:p14="http://schemas.microsoft.com/office/powerpoint/2010/main" val="2624146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840CD-91A2-2E41-BF58-3F67C0ED2361}"/>
              </a:ext>
            </a:extLst>
          </p:cNvPr>
          <p:cNvSpPr>
            <a:spLocks noGrp="1"/>
          </p:cNvSpPr>
          <p:nvPr>
            <p:ph type="title"/>
          </p:nvPr>
        </p:nvSpPr>
        <p:spPr/>
        <p:txBody>
          <a:bodyPr/>
          <a:lstStyle/>
          <a:p>
            <a:r>
              <a:rPr lang="en-US" dirty="0"/>
              <a:t>Neural Network</a:t>
            </a:r>
          </a:p>
        </p:txBody>
      </p:sp>
      <p:sp>
        <p:nvSpPr>
          <p:cNvPr id="3" name="Text Placeholder 2">
            <a:extLst>
              <a:ext uri="{FF2B5EF4-FFF2-40B4-BE49-F238E27FC236}">
                <a16:creationId xmlns:a16="http://schemas.microsoft.com/office/drawing/2014/main" id="{D2AA71BC-7CA0-A34C-952C-607F56A34AE4}"/>
              </a:ext>
            </a:extLst>
          </p:cNvPr>
          <p:cNvSpPr>
            <a:spLocks noGrp="1"/>
          </p:cNvSpPr>
          <p:nvPr>
            <p:ph type="body" idx="1"/>
          </p:nvPr>
        </p:nvSpPr>
        <p:spPr/>
        <p:txBody>
          <a:bodyPr/>
          <a:lstStyle/>
          <a:p>
            <a:endParaRPr lang="en-US"/>
          </a:p>
        </p:txBody>
      </p:sp>
      <p:pic>
        <p:nvPicPr>
          <p:cNvPr id="7" name="Picture 6" descr="A picture containing monitor, screen, holding, side&#10;&#10;Description automatically generated">
            <a:extLst>
              <a:ext uri="{FF2B5EF4-FFF2-40B4-BE49-F238E27FC236}">
                <a16:creationId xmlns:a16="http://schemas.microsoft.com/office/drawing/2014/main" id="{74999036-1E52-CE47-B7A2-154F033DAA77}"/>
              </a:ext>
            </a:extLst>
          </p:cNvPr>
          <p:cNvPicPr>
            <a:picLocks noChangeAspect="1"/>
          </p:cNvPicPr>
          <p:nvPr/>
        </p:nvPicPr>
        <p:blipFill>
          <a:blip r:embed="rId2"/>
          <a:stretch>
            <a:fillRect/>
          </a:stretch>
        </p:blipFill>
        <p:spPr>
          <a:xfrm>
            <a:off x="1140333" y="2009400"/>
            <a:ext cx="6863334" cy="2558842"/>
          </a:xfrm>
          <a:prstGeom prst="rect">
            <a:avLst/>
          </a:prstGeom>
        </p:spPr>
      </p:pic>
    </p:spTree>
    <p:extLst>
      <p:ext uri="{BB962C8B-B14F-4D97-AF65-F5344CB8AC3E}">
        <p14:creationId xmlns:p14="http://schemas.microsoft.com/office/powerpoint/2010/main" val="34277165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A3A08-004E-FB46-AE9C-EBDE09272ABD}"/>
              </a:ext>
            </a:extLst>
          </p:cNvPr>
          <p:cNvSpPr>
            <a:spLocks noGrp="1"/>
          </p:cNvSpPr>
          <p:nvPr>
            <p:ph type="title"/>
          </p:nvPr>
        </p:nvSpPr>
        <p:spPr/>
        <p:txBody>
          <a:bodyPr/>
          <a:lstStyle/>
          <a:p>
            <a:r>
              <a:rPr lang="en-US" dirty="0"/>
              <a:t>KNN </a:t>
            </a:r>
            <a:r>
              <a:rPr lang="en-US" dirty="0" err="1"/>
              <a:t>Classifer</a:t>
            </a:r>
            <a:endParaRPr lang="en-US" dirty="0"/>
          </a:p>
        </p:txBody>
      </p:sp>
      <p:sp>
        <p:nvSpPr>
          <p:cNvPr id="3" name="Text Placeholder 2">
            <a:extLst>
              <a:ext uri="{FF2B5EF4-FFF2-40B4-BE49-F238E27FC236}">
                <a16:creationId xmlns:a16="http://schemas.microsoft.com/office/drawing/2014/main" id="{949D16AC-4849-9F4F-93A9-23EA437A6626}"/>
              </a:ext>
            </a:extLst>
          </p:cNvPr>
          <p:cNvSpPr>
            <a:spLocks noGrp="1"/>
          </p:cNvSpPr>
          <p:nvPr>
            <p:ph type="body" idx="1"/>
          </p:nvPr>
        </p:nvSpPr>
        <p:spPr/>
        <p:txBody>
          <a:bodyPr/>
          <a:lstStyle/>
          <a:p>
            <a:endParaRPr lang="en-US"/>
          </a:p>
        </p:txBody>
      </p:sp>
      <p:pic>
        <p:nvPicPr>
          <p:cNvPr id="5" name="Picture 4" descr="A close up of text on a screen&#10;&#10;Description automatically generated">
            <a:extLst>
              <a:ext uri="{FF2B5EF4-FFF2-40B4-BE49-F238E27FC236}">
                <a16:creationId xmlns:a16="http://schemas.microsoft.com/office/drawing/2014/main" id="{9143601F-728D-404D-B19F-62CB963EED1A}"/>
              </a:ext>
            </a:extLst>
          </p:cNvPr>
          <p:cNvPicPr>
            <a:picLocks noChangeAspect="1"/>
          </p:cNvPicPr>
          <p:nvPr/>
        </p:nvPicPr>
        <p:blipFill>
          <a:blip r:embed="rId2"/>
          <a:stretch>
            <a:fillRect/>
          </a:stretch>
        </p:blipFill>
        <p:spPr>
          <a:xfrm>
            <a:off x="1709674" y="2009400"/>
            <a:ext cx="5724652" cy="2549090"/>
          </a:xfrm>
          <a:prstGeom prst="rect">
            <a:avLst/>
          </a:prstGeom>
        </p:spPr>
      </p:pic>
    </p:spTree>
    <p:extLst>
      <p:ext uri="{BB962C8B-B14F-4D97-AF65-F5344CB8AC3E}">
        <p14:creationId xmlns:p14="http://schemas.microsoft.com/office/powerpoint/2010/main" val="3889162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183" name="Google Shape;183;p19"/>
          <p:cNvSpPr txBox="1">
            <a:spLocks noGrp="1"/>
          </p:cNvSpPr>
          <p:nvPr>
            <p:ph type="body" idx="1"/>
          </p:nvPr>
        </p:nvSpPr>
        <p:spPr>
          <a:xfrm>
            <a:off x="507625" y="1749150"/>
            <a:ext cx="4790400" cy="16452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GB" sz="1100" dirty="0"/>
              <a:t>NFL maybe the most lucrative sports league in USA. $8.1 billion revenue in total, approximately $225 million per team.</a:t>
            </a:r>
            <a:endParaRPr sz="1100" dirty="0"/>
          </a:p>
          <a:p>
            <a:pPr marL="457200" lvl="0" indent="-298450" algn="l" rtl="0">
              <a:spcBef>
                <a:spcPts val="0"/>
              </a:spcBef>
              <a:spcAft>
                <a:spcPts val="0"/>
              </a:spcAft>
              <a:buSzPts val="1100"/>
              <a:buChar char="●"/>
            </a:pPr>
            <a:r>
              <a:rPr lang="en-GB" sz="1100" dirty="0"/>
              <a:t>Annual cap: $198 million. </a:t>
            </a:r>
            <a:endParaRPr sz="1100" dirty="0"/>
          </a:p>
          <a:p>
            <a:pPr marL="457200" lvl="0" indent="-298450" algn="l" rtl="0">
              <a:spcBef>
                <a:spcPts val="0"/>
              </a:spcBef>
              <a:spcAft>
                <a:spcPts val="0"/>
              </a:spcAft>
              <a:buSzPts val="1100"/>
              <a:buChar char="●"/>
            </a:pPr>
            <a:r>
              <a:rPr lang="en-GB" sz="1100" dirty="0"/>
              <a:t>Results are everything: to fans and  the investors/owners. Any tool to guarantee that will be welcome as long as it abides to NFL technology rules.</a:t>
            </a:r>
            <a:endParaRPr sz="1100" dirty="0"/>
          </a:p>
          <a:p>
            <a:pPr marL="457200" lvl="0" indent="-298450" algn="l" rtl="0">
              <a:lnSpc>
                <a:spcPct val="100000"/>
              </a:lnSpc>
              <a:spcBef>
                <a:spcPts val="0"/>
              </a:spcBef>
              <a:spcAft>
                <a:spcPts val="0"/>
              </a:spcAft>
              <a:buSzPts val="1100"/>
              <a:buChar char="●"/>
            </a:pPr>
            <a:r>
              <a:rPr lang="en-GB" sz="1100" dirty="0" err="1"/>
              <a:t>Eg.</a:t>
            </a:r>
            <a:r>
              <a:rPr lang="en-GB" sz="1100" dirty="0"/>
              <a:t> Chiefs broke their winning streak (fans) , Texans fires their coach (owner)</a:t>
            </a:r>
            <a:endParaRPr sz="1100" dirty="0"/>
          </a:p>
          <a:p>
            <a:pPr marL="457200" lvl="0" indent="-298450" algn="l" rtl="0">
              <a:lnSpc>
                <a:spcPct val="100000"/>
              </a:lnSpc>
              <a:spcBef>
                <a:spcPts val="0"/>
              </a:spcBef>
              <a:spcAft>
                <a:spcPts val="0"/>
              </a:spcAft>
              <a:buSzPts val="1100"/>
              <a:buChar char="●"/>
            </a:pPr>
            <a:r>
              <a:rPr lang="en-GB" sz="1100" dirty="0"/>
              <a:t>Analytics of the offensive plays has to be incorporated in decision making for all teams.</a:t>
            </a:r>
            <a:endParaRPr sz="1100" dirty="0"/>
          </a:p>
          <a:p>
            <a:pPr marL="457200" lvl="0" indent="0" algn="l" rtl="0">
              <a:lnSpc>
                <a:spcPct val="100000"/>
              </a:lnSpc>
              <a:spcBef>
                <a:spcPts val="1600"/>
              </a:spcBef>
              <a:spcAft>
                <a:spcPts val="1600"/>
              </a:spcAft>
              <a:buNone/>
            </a:pPr>
            <a:endParaRPr sz="1100" dirty="0"/>
          </a:p>
        </p:txBody>
      </p:sp>
      <p:pic>
        <p:nvPicPr>
          <p:cNvPr id="184" name="Google Shape;184;p19"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pic>
        <p:nvPicPr>
          <p:cNvPr id="185" name="Google Shape;185;p19" descr="What is the NFL worth? Revenue, team values and other financial facts | Fox  Business"/>
          <p:cNvPicPr preferRelativeResize="0"/>
          <p:nvPr/>
        </p:nvPicPr>
        <p:blipFill>
          <a:blip r:embed="rId4">
            <a:alphaModFix/>
          </a:blip>
          <a:stretch>
            <a:fillRect/>
          </a:stretch>
        </p:blipFill>
        <p:spPr>
          <a:xfrm>
            <a:off x="5298025" y="1379700"/>
            <a:ext cx="3762150" cy="21193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44483-41B8-D543-90BA-02C9C71C916E}"/>
              </a:ext>
            </a:extLst>
          </p:cNvPr>
          <p:cNvSpPr>
            <a:spLocks noGrp="1"/>
          </p:cNvSpPr>
          <p:nvPr>
            <p:ph type="title"/>
          </p:nvPr>
        </p:nvSpPr>
        <p:spPr>
          <a:xfrm>
            <a:off x="730000" y="1318650"/>
            <a:ext cx="7591040" cy="1381500"/>
          </a:xfrm>
        </p:spPr>
        <p:txBody>
          <a:bodyPr/>
          <a:lstStyle/>
          <a:p>
            <a:r>
              <a:rPr lang="en-US" dirty="0"/>
              <a:t>Random Forest Classifier</a:t>
            </a:r>
          </a:p>
        </p:txBody>
      </p:sp>
      <p:sp>
        <p:nvSpPr>
          <p:cNvPr id="3" name="Text Placeholder 2">
            <a:extLst>
              <a:ext uri="{FF2B5EF4-FFF2-40B4-BE49-F238E27FC236}">
                <a16:creationId xmlns:a16="http://schemas.microsoft.com/office/drawing/2014/main" id="{E58603DB-8DEF-C54E-AF9F-39B846DEABC5}"/>
              </a:ext>
            </a:extLst>
          </p:cNvPr>
          <p:cNvSpPr>
            <a:spLocks noGrp="1"/>
          </p:cNvSpPr>
          <p:nvPr>
            <p:ph type="body" idx="1"/>
          </p:nvPr>
        </p:nvSpPr>
        <p:spPr/>
        <p:txBody>
          <a:bodyPr/>
          <a:lstStyle/>
          <a:p>
            <a:endParaRPr lang="en-US"/>
          </a:p>
        </p:txBody>
      </p:sp>
      <p:pic>
        <p:nvPicPr>
          <p:cNvPr id="5" name="Picture 4" descr="A screen shot of a smart phone&#10;&#10;Description automatically generated">
            <a:extLst>
              <a:ext uri="{FF2B5EF4-FFF2-40B4-BE49-F238E27FC236}">
                <a16:creationId xmlns:a16="http://schemas.microsoft.com/office/drawing/2014/main" id="{E92471F1-EE85-294A-8D36-8EB83497DD1B}"/>
              </a:ext>
            </a:extLst>
          </p:cNvPr>
          <p:cNvPicPr>
            <a:picLocks noChangeAspect="1"/>
          </p:cNvPicPr>
          <p:nvPr/>
        </p:nvPicPr>
        <p:blipFill>
          <a:blip r:embed="rId2"/>
          <a:stretch>
            <a:fillRect/>
          </a:stretch>
        </p:blipFill>
        <p:spPr>
          <a:xfrm>
            <a:off x="1391793" y="2168662"/>
            <a:ext cx="6360414" cy="2514335"/>
          </a:xfrm>
          <a:prstGeom prst="rect">
            <a:avLst/>
          </a:prstGeom>
        </p:spPr>
      </p:pic>
    </p:spTree>
    <p:extLst>
      <p:ext uri="{BB962C8B-B14F-4D97-AF65-F5344CB8AC3E}">
        <p14:creationId xmlns:p14="http://schemas.microsoft.com/office/powerpoint/2010/main" val="15151581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B8E5E-91A9-D246-824A-C7A2FF51DD16}"/>
              </a:ext>
            </a:extLst>
          </p:cNvPr>
          <p:cNvSpPr>
            <a:spLocks noGrp="1"/>
          </p:cNvSpPr>
          <p:nvPr>
            <p:ph type="title"/>
          </p:nvPr>
        </p:nvSpPr>
        <p:spPr>
          <a:xfrm>
            <a:off x="730000" y="1318650"/>
            <a:ext cx="8788904" cy="1381500"/>
          </a:xfrm>
        </p:spPr>
        <p:txBody>
          <a:bodyPr/>
          <a:lstStyle/>
          <a:p>
            <a:r>
              <a:rPr lang="en-US" dirty="0"/>
              <a:t>Random Forest......continued</a:t>
            </a:r>
          </a:p>
        </p:txBody>
      </p:sp>
      <p:sp>
        <p:nvSpPr>
          <p:cNvPr id="3" name="Text Placeholder 2">
            <a:extLst>
              <a:ext uri="{FF2B5EF4-FFF2-40B4-BE49-F238E27FC236}">
                <a16:creationId xmlns:a16="http://schemas.microsoft.com/office/drawing/2014/main" id="{277C9050-78ED-0D43-922D-5386A86E7EBE}"/>
              </a:ext>
            </a:extLst>
          </p:cNvPr>
          <p:cNvSpPr>
            <a:spLocks noGrp="1"/>
          </p:cNvSpPr>
          <p:nvPr>
            <p:ph type="body" idx="1"/>
          </p:nvPr>
        </p:nvSpPr>
        <p:spPr/>
        <p:txBody>
          <a:bodyPr/>
          <a:lstStyle/>
          <a:p>
            <a:endParaRPr lang="en-US"/>
          </a:p>
        </p:txBody>
      </p:sp>
      <p:pic>
        <p:nvPicPr>
          <p:cNvPr id="5" name="Picture 4" descr="Chart, bar chart&#10;&#10;Description automatically generated">
            <a:extLst>
              <a:ext uri="{FF2B5EF4-FFF2-40B4-BE49-F238E27FC236}">
                <a16:creationId xmlns:a16="http://schemas.microsoft.com/office/drawing/2014/main" id="{5D626A75-5316-114D-8675-789CC8FC33C9}"/>
              </a:ext>
            </a:extLst>
          </p:cNvPr>
          <p:cNvPicPr>
            <a:picLocks noChangeAspect="1"/>
          </p:cNvPicPr>
          <p:nvPr/>
        </p:nvPicPr>
        <p:blipFill>
          <a:blip r:embed="rId2"/>
          <a:stretch>
            <a:fillRect/>
          </a:stretch>
        </p:blipFill>
        <p:spPr>
          <a:xfrm>
            <a:off x="1629410" y="1968582"/>
            <a:ext cx="5552792" cy="2781725"/>
          </a:xfrm>
          <a:prstGeom prst="rect">
            <a:avLst/>
          </a:prstGeom>
        </p:spPr>
      </p:pic>
    </p:spTree>
    <p:extLst>
      <p:ext uri="{BB962C8B-B14F-4D97-AF65-F5344CB8AC3E}">
        <p14:creationId xmlns:p14="http://schemas.microsoft.com/office/powerpoint/2010/main" val="2459513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3AD1C-2113-0444-9570-87A5F6EEBB8B}"/>
              </a:ext>
            </a:extLst>
          </p:cNvPr>
          <p:cNvSpPr>
            <a:spLocks noGrp="1"/>
          </p:cNvSpPr>
          <p:nvPr>
            <p:ph type="title"/>
          </p:nvPr>
        </p:nvSpPr>
        <p:spPr>
          <a:xfrm>
            <a:off x="730000" y="1318650"/>
            <a:ext cx="7984232" cy="1381500"/>
          </a:xfrm>
        </p:spPr>
        <p:txBody>
          <a:bodyPr/>
          <a:lstStyle/>
          <a:p>
            <a:r>
              <a:rPr lang="en-US" dirty="0"/>
              <a:t>Gradient Boosting Classifier</a:t>
            </a:r>
          </a:p>
        </p:txBody>
      </p:sp>
      <p:sp>
        <p:nvSpPr>
          <p:cNvPr id="3" name="Text Placeholder 2">
            <a:extLst>
              <a:ext uri="{FF2B5EF4-FFF2-40B4-BE49-F238E27FC236}">
                <a16:creationId xmlns:a16="http://schemas.microsoft.com/office/drawing/2014/main" id="{C3F59DF1-35C4-7843-8B99-E4B2DD8041E5}"/>
              </a:ext>
            </a:extLst>
          </p:cNvPr>
          <p:cNvSpPr>
            <a:spLocks noGrp="1"/>
          </p:cNvSpPr>
          <p:nvPr>
            <p:ph type="body" idx="1"/>
          </p:nvPr>
        </p:nvSpPr>
        <p:spPr/>
        <p:txBody>
          <a:bodyPr/>
          <a:lstStyle/>
          <a:p>
            <a:endParaRPr lang="en-US"/>
          </a:p>
        </p:txBody>
      </p:sp>
      <p:pic>
        <p:nvPicPr>
          <p:cNvPr id="5" name="Picture 4" descr="A screenshot of a cell phone screen with text&#10;&#10;Description automatically generated">
            <a:extLst>
              <a:ext uri="{FF2B5EF4-FFF2-40B4-BE49-F238E27FC236}">
                <a16:creationId xmlns:a16="http://schemas.microsoft.com/office/drawing/2014/main" id="{B21FCD25-D2BA-4249-96C0-A6A14585E8BA}"/>
              </a:ext>
            </a:extLst>
          </p:cNvPr>
          <p:cNvPicPr>
            <a:picLocks noChangeAspect="1"/>
          </p:cNvPicPr>
          <p:nvPr/>
        </p:nvPicPr>
        <p:blipFill>
          <a:blip r:embed="rId2"/>
          <a:stretch>
            <a:fillRect/>
          </a:stretch>
        </p:blipFill>
        <p:spPr>
          <a:xfrm>
            <a:off x="1627886" y="2150684"/>
            <a:ext cx="5888228" cy="2584383"/>
          </a:xfrm>
          <a:prstGeom prst="rect">
            <a:avLst/>
          </a:prstGeom>
        </p:spPr>
      </p:pic>
    </p:spTree>
    <p:extLst>
      <p:ext uri="{BB962C8B-B14F-4D97-AF65-F5344CB8AC3E}">
        <p14:creationId xmlns:p14="http://schemas.microsoft.com/office/powerpoint/2010/main" val="16516382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2A6B-455B-7A4C-BBB3-92442D561F11}"/>
              </a:ext>
            </a:extLst>
          </p:cNvPr>
          <p:cNvSpPr>
            <a:spLocks noGrp="1"/>
          </p:cNvSpPr>
          <p:nvPr>
            <p:ph type="title"/>
          </p:nvPr>
        </p:nvSpPr>
        <p:spPr>
          <a:xfrm>
            <a:off x="730000" y="1318650"/>
            <a:ext cx="7289288" cy="62094"/>
          </a:xfrm>
        </p:spPr>
        <p:txBody>
          <a:bodyPr/>
          <a:lstStyle/>
          <a:p>
            <a:r>
              <a:rPr lang="en-US" dirty="0"/>
              <a:t>Discussions/Conclusion</a:t>
            </a:r>
          </a:p>
        </p:txBody>
      </p:sp>
      <p:sp>
        <p:nvSpPr>
          <p:cNvPr id="3" name="Text Placeholder 2">
            <a:extLst>
              <a:ext uri="{FF2B5EF4-FFF2-40B4-BE49-F238E27FC236}">
                <a16:creationId xmlns:a16="http://schemas.microsoft.com/office/drawing/2014/main" id="{05B38426-F8C6-8A4B-BD48-30BEC654A156}"/>
              </a:ext>
            </a:extLst>
          </p:cNvPr>
          <p:cNvSpPr>
            <a:spLocks noGrp="1"/>
          </p:cNvSpPr>
          <p:nvPr>
            <p:ph type="body" idx="1"/>
          </p:nvPr>
        </p:nvSpPr>
        <p:spPr>
          <a:xfrm>
            <a:off x="602352" y="1755648"/>
            <a:ext cx="8121024" cy="2330969"/>
          </a:xfrm>
        </p:spPr>
        <p:txBody>
          <a:bodyPr/>
          <a:lstStyle/>
          <a:p>
            <a:r>
              <a:rPr lang="en-US" dirty="0"/>
              <a:t>Accuracy wise: Random forest classifier was marginally better than the rest.</a:t>
            </a:r>
          </a:p>
          <a:p>
            <a:r>
              <a:rPr lang="en-US" dirty="0"/>
              <a:t>Recall wise : Neural network was the one with the best recall.</a:t>
            </a:r>
          </a:p>
          <a:p>
            <a:endParaRPr lang="en-US" dirty="0"/>
          </a:p>
          <a:p>
            <a:r>
              <a:rPr lang="en-US" dirty="0"/>
              <a:t>Significance of recall: predicting a pass play when a run play is the actual value/ predicting a run play when the actual value is  a pass play. This is where the judgement of the  coach  comes into play. How well can the defense adapt to a wrong prediction?</a:t>
            </a:r>
          </a:p>
          <a:p>
            <a:endParaRPr lang="en-US" dirty="0"/>
          </a:p>
          <a:p>
            <a:r>
              <a:rPr lang="en-US" dirty="0"/>
              <a:t>Ideally, a model with more accuracy and good recall: in this case the neural network will be the ideal with tradeoffs between these 2 metrics.</a:t>
            </a:r>
          </a:p>
        </p:txBody>
      </p:sp>
    </p:spTree>
    <p:extLst>
      <p:ext uri="{BB962C8B-B14F-4D97-AF65-F5344CB8AC3E}">
        <p14:creationId xmlns:p14="http://schemas.microsoft.com/office/powerpoint/2010/main" val="42159778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28B1C-AA20-3A4B-8F32-342786604609}"/>
              </a:ext>
            </a:extLst>
          </p:cNvPr>
          <p:cNvSpPr>
            <a:spLocks noGrp="1"/>
          </p:cNvSpPr>
          <p:nvPr>
            <p:ph type="title"/>
          </p:nvPr>
        </p:nvSpPr>
        <p:spPr>
          <a:xfrm>
            <a:off x="664840" y="1236354"/>
            <a:ext cx="8103104" cy="555870"/>
          </a:xfrm>
        </p:spPr>
        <p:txBody>
          <a:bodyPr/>
          <a:lstStyle/>
          <a:p>
            <a:r>
              <a:rPr lang="en-US" dirty="0"/>
              <a:t>Time Log</a:t>
            </a:r>
          </a:p>
        </p:txBody>
      </p:sp>
      <p:sp>
        <p:nvSpPr>
          <p:cNvPr id="3" name="Text Placeholder 2">
            <a:extLst>
              <a:ext uri="{FF2B5EF4-FFF2-40B4-BE49-F238E27FC236}">
                <a16:creationId xmlns:a16="http://schemas.microsoft.com/office/drawing/2014/main" id="{E79782C1-D433-074A-9A23-5EE4DE5402E4}"/>
              </a:ext>
            </a:extLst>
          </p:cNvPr>
          <p:cNvSpPr>
            <a:spLocks noGrp="1"/>
          </p:cNvSpPr>
          <p:nvPr>
            <p:ph type="body" idx="1"/>
          </p:nvPr>
        </p:nvSpPr>
        <p:spPr>
          <a:xfrm>
            <a:off x="721224" y="1874520"/>
            <a:ext cx="8203319" cy="2504705"/>
          </a:xfrm>
        </p:spPr>
        <p:txBody>
          <a:bodyPr/>
          <a:lstStyle/>
          <a:p>
            <a:r>
              <a:rPr lang="en-US" dirty="0"/>
              <a:t>10/14 3:00 - 5:00pm – Literature review....................................................................2 </a:t>
            </a:r>
            <a:r>
              <a:rPr lang="en-US" dirty="0" err="1"/>
              <a:t>hrs</a:t>
            </a:r>
            <a:endParaRPr lang="en-US" dirty="0"/>
          </a:p>
          <a:p>
            <a:r>
              <a:rPr lang="en-US" dirty="0"/>
              <a:t>10/16 5:00 – 7:00pm – Literature review....................................................................2 </a:t>
            </a:r>
            <a:r>
              <a:rPr lang="en-US" dirty="0" err="1"/>
              <a:t>hrs</a:t>
            </a:r>
            <a:endParaRPr lang="en-US" dirty="0"/>
          </a:p>
          <a:p>
            <a:r>
              <a:rPr lang="en-US" dirty="0"/>
              <a:t>10/17 6:00 – 10:00pm – Proposal and presentation...............................................4 </a:t>
            </a:r>
            <a:r>
              <a:rPr lang="en-US" dirty="0" err="1"/>
              <a:t>hrs</a:t>
            </a:r>
            <a:endParaRPr lang="en-US" dirty="0"/>
          </a:p>
          <a:p>
            <a:r>
              <a:rPr lang="en-US" dirty="0"/>
              <a:t>11/4 6:00– 11:00pm – Data source finding.................................................................5 </a:t>
            </a:r>
            <a:r>
              <a:rPr lang="en-US" dirty="0" err="1"/>
              <a:t>hrs</a:t>
            </a:r>
            <a:endParaRPr lang="en-US" dirty="0"/>
          </a:p>
          <a:p>
            <a:r>
              <a:rPr lang="en-US" dirty="0"/>
              <a:t>11/6  6:00 – 10:00 pm - Data cleaning...........................................................................4 </a:t>
            </a:r>
            <a:r>
              <a:rPr lang="en-US" dirty="0" err="1"/>
              <a:t>hrs</a:t>
            </a:r>
            <a:endParaRPr lang="en-US" dirty="0"/>
          </a:p>
          <a:p>
            <a:r>
              <a:rPr lang="en-US" dirty="0"/>
              <a:t>11/13 6:00 – 10:00 pm – Data preprocessing.............................................................4 </a:t>
            </a:r>
            <a:r>
              <a:rPr lang="en-US" dirty="0" err="1"/>
              <a:t>hrs</a:t>
            </a:r>
            <a:endParaRPr lang="en-US" dirty="0"/>
          </a:p>
          <a:p>
            <a:r>
              <a:rPr lang="en-US" dirty="0"/>
              <a:t>11/22 3:00 – 9:00 pm – Tendency models....................................................................6 </a:t>
            </a:r>
            <a:r>
              <a:rPr lang="en-US" dirty="0" err="1"/>
              <a:t>hrs</a:t>
            </a:r>
            <a:endParaRPr lang="en-US" dirty="0"/>
          </a:p>
          <a:p>
            <a:r>
              <a:rPr lang="en-US" dirty="0"/>
              <a:t>11/29 2:00 – 10:00 pm – Predictive models................................................................8 </a:t>
            </a:r>
            <a:r>
              <a:rPr lang="en-US" dirty="0" err="1"/>
              <a:t>hrs</a:t>
            </a:r>
            <a:endParaRPr lang="en-US" dirty="0"/>
          </a:p>
          <a:p>
            <a:r>
              <a:rPr lang="en-US" dirty="0"/>
              <a:t>12/5 1:00 – 8:00 pm – Testing/changing parameters/ getting graphs .............7 </a:t>
            </a:r>
            <a:r>
              <a:rPr lang="en-US" dirty="0" err="1"/>
              <a:t>hrs</a:t>
            </a:r>
            <a:endParaRPr lang="en-US" dirty="0"/>
          </a:p>
          <a:p>
            <a:r>
              <a:rPr lang="en-US" dirty="0"/>
              <a:t>12/6 4:00 – 7:00 pm -   Presentation making................................................................3 </a:t>
            </a:r>
            <a:r>
              <a:rPr lang="en-US" dirty="0" err="1"/>
              <a:t>hrs</a:t>
            </a:r>
            <a:endParaRPr lang="en-US" dirty="0"/>
          </a:p>
          <a:p>
            <a:endParaRPr lang="en-US" dirty="0"/>
          </a:p>
          <a:p>
            <a:endParaRPr lang="en-US" dirty="0"/>
          </a:p>
        </p:txBody>
      </p:sp>
    </p:spTree>
    <p:extLst>
      <p:ext uri="{BB962C8B-B14F-4D97-AF65-F5344CB8AC3E}">
        <p14:creationId xmlns:p14="http://schemas.microsoft.com/office/powerpoint/2010/main" val="18378712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4"/>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0"/>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Concept - the 2 offensive plays</a:t>
            </a:r>
            <a:endParaRPr/>
          </a:p>
        </p:txBody>
      </p:sp>
      <p:sp>
        <p:nvSpPr>
          <p:cNvPr id="191" name="Google Shape;191;p20"/>
          <p:cNvSpPr txBox="1">
            <a:spLocks noGrp="1"/>
          </p:cNvSpPr>
          <p:nvPr>
            <p:ph type="body" idx="1"/>
          </p:nvPr>
        </p:nvSpPr>
        <p:spPr>
          <a:xfrm>
            <a:off x="729325" y="1857037"/>
            <a:ext cx="3774300" cy="2261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dirty="0"/>
              <a:t>Pass</a:t>
            </a:r>
            <a:endParaRPr dirty="0"/>
          </a:p>
          <a:p>
            <a:pPr marL="457200" lvl="0" indent="-311150" algn="l" rtl="0">
              <a:lnSpc>
                <a:spcPct val="100000"/>
              </a:lnSpc>
              <a:spcBef>
                <a:spcPts val="1600"/>
              </a:spcBef>
              <a:spcAft>
                <a:spcPts val="0"/>
              </a:spcAft>
              <a:buSzPts val="1300"/>
              <a:buChar char="●"/>
            </a:pPr>
            <a:r>
              <a:rPr lang="en-GB" dirty="0"/>
              <a:t>Quarterback throws the ball to a </a:t>
            </a:r>
            <a:r>
              <a:rPr lang="en-GB" dirty="0" err="1"/>
              <a:t>reciever</a:t>
            </a:r>
            <a:endParaRPr dirty="0"/>
          </a:p>
          <a:p>
            <a:pPr marL="457200" lvl="0" indent="-311150" algn="l" rtl="0">
              <a:lnSpc>
                <a:spcPct val="100000"/>
              </a:lnSpc>
              <a:spcBef>
                <a:spcPts val="0"/>
              </a:spcBef>
              <a:spcAft>
                <a:spcPts val="0"/>
              </a:spcAft>
              <a:buSzPts val="1300"/>
              <a:buChar char="●"/>
            </a:pPr>
            <a:r>
              <a:rPr lang="en-GB" dirty="0"/>
              <a:t>Classified as a “positive”/1 in my data</a:t>
            </a:r>
            <a:endParaRPr dirty="0"/>
          </a:p>
          <a:p>
            <a:pPr marL="457200" lvl="0" indent="-311150" algn="l" rtl="0">
              <a:lnSpc>
                <a:spcPct val="100000"/>
              </a:lnSpc>
              <a:spcBef>
                <a:spcPts val="0"/>
              </a:spcBef>
              <a:spcAft>
                <a:spcPts val="0"/>
              </a:spcAft>
              <a:buSzPts val="1300"/>
              <a:buChar char="●"/>
            </a:pPr>
            <a:r>
              <a:rPr lang="en-GB" dirty="0"/>
              <a:t>59.4% plays are passes</a:t>
            </a:r>
            <a:endParaRPr dirty="0"/>
          </a:p>
          <a:p>
            <a:pPr marL="457200" lvl="0" indent="-311150" algn="l" rtl="0">
              <a:lnSpc>
                <a:spcPct val="100000"/>
              </a:lnSpc>
              <a:spcBef>
                <a:spcPts val="0"/>
              </a:spcBef>
              <a:spcAft>
                <a:spcPts val="0"/>
              </a:spcAft>
              <a:buSzPts val="1300"/>
              <a:buChar char="●"/>
            </a:pPr>
            <a:r>
              <a:rPr lang="en-GB" dirty="0"/>
              <a:t>Advantages: more yards gained, quicker play, exciting </a:t>
            </a:r>
            <a:r>
              <a:rPr lang="en-GB" dirty="0" err="1"/>
              <a:t>af</a:t>
            </a:r>
            <a:endParaRPr dirty="0"/>
          </a:p>
          <a:p>
            <a:pPr marL="457200" lvl="0" indent="-311150" algn="l" rtl="0">
              <a:lnSpc>
                <a:spcPct val="100000"/>
              </a:lnSpc>
              <a:spcBef>
                <a:spcPts val="0"/>
              </a:spcBef>
              <a:spcAft>
                <a:spcPts val="0"/>
              </a:spcAft>
              <a:buSzPts val="1300"/>
              <a:buChar char="●"/>
            </a:pPr>
            <a:r>
              <a:rPr lang="en-GB" dirty="0"/>
              <a:t>Disadvantages: more likely to be intercepted</a:t>
            </a:r>
            <a:endParaRPr dirty="0"/>
          </a:p>
        </p:txBody>
      </p:sp>
      <p:sp>
        <p:nvSpPr>
          <p:cNvPr id="192" name="Google Shape;192;p20"/>
          <p:cNvSpPr txBox="1">
            <a:spLocks noGrp="1"/>
          </p:cNvSpPr>
          <p:nvPr>
            <p:ph type="body" idx="2"/>
          </p:nvPr>
        </p:nvSpPr>
        <p:spPr>
          <a:xfrm>
            <a:off x="4640377" y="1857037"/>
            <a:ext cx="3774300" cy="2261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dirty="0"/>
              <a:t>Run</a:t>
            </a:r>
            <a:endParaRPr dirty="0"/>
          </a:p>
          <a:p>
            <a:pPr marL="457200" lvl="0" indent="-311150" algn="l" rtl="0">
              <a:lnSpc>
                <a:spcPct val="100000"/>
              </a:lnSpc>
              <a:spcBef>
                <a:spcPts val="1600"/>
              </a:spcBef>
              <a:spcAft>
                <a:spcPts val="0"/>
              </a:spcAft>
              <a:buSzPts val="1300"/>
              <a:buChar char="●"/>
            </a:pPr>
            <a:r>
              <a:rPr lang="en-GB" dirty="0" err="1"/>
              <a:t>Quaterback</a:t>
            </a:r>
            <a:r>
              <a:rPr lang="en-GB" dirty="0"/>
              <a:t> hands the ball to a player</a:t>
            </a:r>
            <a:endParaRPr dirty="0"/>
          </a:p>
          <a:p>
            <a:pPr marL="457200" lvl="0" indent="-311150" algn="l" rtl="0">
              <a:lnSpc>
                <a:spcPct val="100000"/>
              </a:lnSpc>
              <a:spcBef>
                <a:spcPts val="0"/>
              </a:spcBef>
              <a:spcAft>
                <a:spcPts val="0"/>
              </a:spcAft>
              <a:buSzPts val="1300"/>
              <a:buChar char="●"/>
            </a:pPr>
            <a:r>
              <a:rPr lang="en-GB" dirty="0"/>
              <a:t>Classified as “negative”/0 in my data</a:t>
            </a:r>
            <a:endParaRPr dirty="0"/>
          </a:p>
          <a:p>
            <a:pPr marL="457200" lvl="0" indent="-311150" algn="l" rtl="0">
              <a:lnSpc>
                <a:spcPct val="100000"/>
              </a:lnSpc>
              <a:spcBef>
                <a:spcPts val="0"/>
              </a:spcBef>
              <a:spcAft>
                <a:spcPts val="0"/>
              </a:spcAft>
              <a:buSzPts val="1300"/>
              <a:buChar char="●"/>
            </a:pPr>
            <a:r>
              <a:rPr lang="en-GB" dirty="0"/>
              <a:t>40.6% plays are runs</a:t>
            </a:r>
            <a:endParaRPr dirty="0"/>
          </a:p>
          <a:p>
            <a:pPr marL="457200" lvl="0" indent="-311150" algn="l" rtl="0">
              <a:lnSpc>
                <a:spcPct val="100000"/>
              </a:lnSpc>
              <a:spcBef>
                <a:spcPts val="0"/>
              </a:spcBef>
              <a:spcAft>
                <a:spcPts val="0"/>
              </a:spcAft>
              <a:buSzPts val="1300"/>
              <a:buChar char="●"/>
            </a:pPr>
            <a:r>
              <a:rPr lang="en-GB" dirty="0"/>
              <a:t>Advantages: high success probability to cover shorter distances</a:t>
            </a:r>
            <a:endParaRPr dirty="0"/>
          </a:p>
          <a:p>
            <a:pPr marL="457200" lvl="0" indent="-311150" algn="l" rtl="0">
              <a:lnSpc>
                <a:spcPct val="100000"/>
              </a:lnSpc>
              <a:spcBef>
                <a:spcPts val="0"/>
              </a:spcBef>
              <a:spcAft>
                <a:spcPts val="0"/>
              </a:spcAft>
              <a:buSzPts val="1300"/>
              <a:buChar char="●"/>
            </a:pPr>
            <a:r>
              <a:rPr lang="en-GB" dirty="0"/>
              <a:t>Disadvantages: susceptible to pretty much every </a:t>
            </a:r>
            <a:r>
              <a:rPr lang="en-GB" dirty="0" err="1"/>
              <a:t>defense</a:t>
            </a:r>
            <a:r>
              <a:rPr lang="en-GB" dirty="0"/>
              <a:t> formation</a:t>
            </a:r>
            <a:endParaRPr dirty="0"/>
          </a:p>
        </p:txBody>
      </p:sp>
      <p:pic>
        <p:nvPicPr>
          <p:cNvPr id="193" name="Google Shape;193;p20" descr="Chiefs, Patrick Mahomes eye record-setting deal following NFL draft - The  Salt Lake Tribune"/>
          <p:cNvPicPr preferRelativeResize="0"/>
          <p:nvPr/>
        </p:nvPicPr>
        <p:blipFill>
          <a:blip r:embed="rId3">
            <a:alphaModFix/>
          </a:blip>
          <a:stretch>
            <a:fillRect/>
          </a:stretch>
        </p:blipFill>
        <p:spPr>
          <a:xfrm>
            <a:off x="1590400" y="3801670"/>
            <a:ext cx="2052150" cy="1079025"/>
          </a:xfrm>
          <a:prstGeom prst="rect">
            <a:avLst/>
          </a:prstGeom>
          <a:noFill/>
          <a:ln>
            <a:noFill/>
          </a:ln>
        </p:spPr>
      </p:pic>
      <p:pic>
        <p:nvPicPr>
          <p:cNvPr id="194" name="Google Shape;194;p20" descr="Alabama Spring Position Preview: Quarterback, running back"/>
          <p:cNvPicPr preferRelativeResize="0"/>
          <p:nvPr/>
        </p:nvPicPr>
        <p:blipFill>
          <a:blip r:embed="rId4">
            <a:alphaModFix/>
          </a:blip>
          <a:stretch>
            <a:fillRect/>
          </a:stretch>
        </p:blipFill>
        <p:spPr>
          <a:xfrm>
            <a:off x="5263355" y="3801670"/>
            <a:ext cx="2158050" cy="1079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1"/>
          <p:cNvSpPr txBox="1">
            <a:spLocks noGrp="1"/>
          </p:cNvSpPr>
          <p:nvPr>
            <p:ph type="title"/>
          </p:nvPr>
        </p:nvSpPr>
        <p:spPr>
          <a:xfrm>
            <a:off x="730725" y="1318650"/>
            <a:ext cx="3893400" cy="53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Data Source</a:t>
            </a:r>
            <a:endParaRPr b="0" dirty="0"/>
          </a:p>
        </p:txBody>
      </p:sp>
      <p:sp>
        <p:nvSpPr>
          <p:cNvPr id="200" name="Google Shape;200;p21"/>
          <p:cNvSpPr txBox="1">
            <a:spLocks noGrp="1"/>
          </p:cNvSpPr>
          <p:nvPr>
            <p:ph type="body" idx="1"/>
          </p:nvPr>
        </p:nvSpPr>
        <p:spPr>
          <a:xfrm>
            <a:off x="721224" y="1920525"/>
            <a:ext cx="7837559" cy="2603400"/>
          </a:xfrm>
          <a:prstGeom prst="rect">
            <a:avLst/>
          </a:prstGeom>
        </p:spPr>
        <p:txBody>
          <a:bodyPr spcFirstLastPara="1" wrap="square" lIns="91425" tIns="91425" rIns="91425" bIns="91425" anchor="t" anchorCtr="0">
            <a:noAutofit/>
          </a:bodyPr>
          <a:lstStyle/>
          <a:p>
            <a:pPr marL="171450" indent="-171450">
              <a:spcAft>
                <a:spcPts val="1600"/>
              </a:spcAft>
            </a:pPr>
            <a:r>
              <a:rPr lang="en-US" sz="1100" dirty="0"/>
              <a:t>Initially I had selected data from the  </a:t>
            </a:r>
            <a:r>
              <a:rPr lang="en-US" sz="1100" dirty="0" err="1"/>
              <a:t>nflsavant.com</a:t>
            </a:r>
            <a:r>
              <a:rPr lang="en-US" sz="1100" dirty="0"/>
              <a:t> database for  the project. The data however did not contain the essential metrics  of  </a:t>
            </a:r>
            <a:r>
              <a:rPr lang="en-US" sz="1100" b="1" u="sng" dirty="0">
                <a:solidFill>
                  <a:srgbClr val="FF0000"/>
                </a:solidFill>
              </a:rPr>
              <a:t>time remaining in the game, in the quarter and in the half</a:t>
            </a:r>
            <a:r>
              <a:rPr lang="en-US" sz="1100" dirty="0"/>
              <a:t>. It is common knowledge that professional teams rely on this parameter during the games to come up with plays and any model which was trained without  these parameters would not be accurate.</a:t>
            </a:r>
          </a:p>
          <a:p>
            <a:pPr marL="171450" indent="-171450">
              <a:spcAft>
                <a:spcPts val="1600"/>
              </a:spcAft>
            </a:pPr>
            <a:r>
              <a:rPr lang="en-US" sz="1100" dirty="0"/>
              <a:t>Based on my literature review, the standard and most popular database for NFL plays is on Kaggle, created by Max  Horowitz which has the plays data from the year 2009 to the year 2018.  This is a huge dataset and the specifics of it are as follows:</a:t>
            </a:r>
          </a:p>
          <a:p>
            <a:pPr marL="171450" indent="-171450">
              <a:spcAft>
                <a:spcPts val="1600"/>
              </a:spcAft>
            </a:pPr>
            <a:endParaRPr sz="1100" dirty="0"/>
          </a:p>
        </p:txBody>
      </p:sp>
      <p:pic>
        <p:nvPicPr>
          <p:cNvPr id="3" name="Picture 2" descr="Text&#10;&#10;Description automatically generated">
            <a:extLst>
              <a:ext uri="{FF2B5EF4-FFF2-40B4-BE49-F238E27FC236}">
                <a16:creationId xmlns:a16="http://schemas.microsoft.com/office/drawing/2014/main" id="{32C9E35A-D29C-7C4D-B46E-C06926EEC615}"/>
              </a:ext>
            </a:extLst>
          </p:cNvPr>
          <p:cNvPicPr>
            <a:picLocks noChangeAspect="1"/>
          </p:cNvPicPr>
          <p:nvPr/>
        </p:nvPicPr>
        <p:blipFill>
          <a:blip r:embed="rId3"/>
          <a:stretch>
            <a:fillRect/>
          </a:stretch>
        </p:blipFill>
        <p:spPr>
          <a:xfrm>
            <a:off x="2190750" y="3592300"/>
            <a:ext cx="3771138" cy="119458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72F27-476D-B143-A5F9-2B43CC338E4A}"/>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0E98A94D-076B-1A41-9F98-0FD3F0037254}"/>
              </a:ext>
            </a:extLst>
          </p:cNvPr>
          <p:cNvSpPr>
            <a:spLocks noGrp="1"/>
          </p:cNvSpPr>
          <p:nvPr>
            <p:ph type="body" idx="1"/>
          </p:nvPr>
        </p:nvSpPr>
        <p:spPr/>
        <p:txBody>
          <a:bodyPr/>
          <a:lstStyle/>
          <a:p>
            <a:endParaRPr lang="en-US"/>
          </a:p>
        </p:txBody>
      </p:sp>
      <p:pic>
        <p:nvPicPr>
          <p:cNvPr id="5" name="Picture 4" descr="A close up of a computer&#10;&#10;Description automatically generated">
            <a:extLst>
              <a:ext uri="{FF2B5EF4-FFF2-40B4-BE49-F238E27FC236}">
                <a16:creationId xmlns:a16="http://schemas.microsoft.com/office/drawing/2014/main" id="{A2CDC18E-3D87-CB47-B405-0F6ABFE01898}"/>
              </a:ext>
            </a:extLst>
          </p:cNvPr>
          <p:cNvPicPr>
            <a:picLocks noChangeAspect="1"/>
          </p:cNvPicPr>
          <p:nvPr/>
        </p:nvPicPr>
        <p:blipFill>
          <a:blip r:embed="rId2"/>
          <a:stretch>
            <a:fillRect/>
          </a:stretch>
        </p:blipFill>
        <p:spPr>
          <a:xfrm>
            <a:off x="0" y="621773"/>
            <a:ext cx="9144000" cy="3899954"/>
          </a:xfrm>
          <a:prstGeom prst="rect">
            <a:avLst/>
          </a:prstGeom>
        </p:spPr>
      </p:pic>
    </p:spTree>
    <p:extLst>
      <p:ext uri="{BB962C8B-B14F-4D97-AF65-F5344CB8AC3E}">
        <p14:creationId xmlns:p14="http://schemas.microsoft.com/office/powerpoint/2010/main" val="2344718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0E942-1472-5D4A-817A-53F69CE6FE42}"/>
              </a:ext>
            </a:extLst>
          </p:cNvPr>
          <p:cNvSpPr>
            <a:spLocks noGrp="1"/>
          </p:cNvSpPr>
          <p:nvPr>
            <p:ph type="title"/>
          </p:nvPr>
        </p:nvSpPr>
        <p:spPr>
          <a:xfrm>
            <a:off x="729450" y="1227210"/>
            <a:ext cx="7688700" cy="535200"/>
          </a:xfrm>
        </p:spPr>
        <p:txBody>
          <a:bodyPr/>
          <a:lstStyle/>
          <a:p>
            <a:r>
              <a:rPr lang="en-US" dirty="0"/>
              <a:t>Literature Review</a:t>
            </a:r>
          </a:p>
        </p:txBody>
      </p:sp>
      <p:sp>
        <p:nvSpPr>
          <p:cNvPr id="3" name="Text Placeholder 2">
            <a:extLst>
              <a:ext uri="{FF2B5EF4-FFF2-40B4-BE49-F238E27FC236}">
                <a16:creationId xmlns:a16="http://schemas.microsoft.com/office/drawing/2014/main" id="{CA35A99C-0DC7-D648-A737-606A4DDD28CE}"/>
              </a:ext>
            </a:extLst>
          </p:cNvPr>
          <p:cNvSpPr>
            <a:spLocks noGrp="1"/>
          </p:cNvSpPr>
          <p:nvPr>
            <p:ph type="body" idx="1"/>
          </p:nvPr>
        </p:nvSpPr>
        <p:spPr>
          <a:xfrm>
            <a:off x="729450" y="1762410"/>
            <a:ext cx="7688700" cy="3157062"/>
          </a:xfrm>
        </p:spPr>
        <p:txBody>
          <a:bodyPr/>
          <a:lstStyle/>
          <a:p>
            <a:r>
              <a:rPr lang="en-US" dirty="0"/>
              <a:t>Ota, Karson L. </a:t>
            </a:r>
            <a:r>
              <a:rPr lang="en-US" i="1" dirty="0"/>
              <a:t>Football play type prediction and tendency analysis</a:t>
            </a:r>
            <a:r>
              <a:rPr lang="en-US" dirty="0"/>
              <a:t>. Diss. Massachusetts Institute of Technology, 2017. :</a:t>
            </a:r>
          </a:p>
          <a:p>
            <a:pPr marL="146050" indent="0">
              <a:buNone/>
            </a:pPr>
            <a:endParaRPr lang="en-US" sz="1000" dirty="0">
              <a:latin typeface="Book Antiqua" panose="02040602050305030304" pitchFamily="18" charset="0"/>
            </a:endParaRPr>
          </a:p>
          <a:p>
            <a:pPr marL="146050" indent="0">
              <a:buNone/>
            </a:pPr>
            <a:r>
              <a:rPr lang="en-US" sz="1000" dirty="0">
                <a:latin typeface="Book Antiqua" panose="02040602050305030304" pitchFamily="18" charset="0"/>
              </a:rPr>
              <a:t>The author made explained certain technical terms related to football like </a:t>
            </a:r>
            <a:r>
              <a:rPr lang="en-US" sz="1000" b="1" dirty="0">
                <a:solidFill>
                  <a:srgbClr val="FF0000"/>
                </a:solidFill>
                <a:latin typeface="Book Antiqua" panose="02040602050305030304" pitchFamily="18" charset="0"/>
              </a:rPr>
              <a:t>“down”, “distance”, “score differential” and “field position</a:t>
            </a:r>
            <a:r>
              <a:rPr lang="en-US" sz="1000" dirty="0">
                <a:latin typeface="Book Antiqua" panose="02040602050305030304" pitchFamily="18" charset="0"/>
              </a:rPr>
              <a:t>”. These will be the key data attributes he used in making this predictive model. The paper discusses how important it is to make a “feature” vectors of values that are normalized between 0-1 to avoid scaling bias. Using this format of the data, they partitioned the dataset into training and test and carried out 2 different forms of predictions: aggregate and situational. The </a:t>
            </a:r>
            <a:r>
              <a:rPr lang="en-US" sz="1000" b="1" dirty="0">
                <a:solidFill>
                  <a:srgbClr val="FF0000"/>
                </a:solidFill>
                <a:latin typeface="Book Antiqua" panose="02040602050305030304" pitchFamily="18" charset="0"/>
              </a:rPr>
              <a:t>aggregate analysis tried to predict tendencies in the NFL as a whole</a:t>
            </a:r>
            <a:r>
              <a:rPr lang="en-US" sz="1000" dirty="0">
                <a:latin typeface="Book Antiqua" panose="02040602050305030304" pitchFamily="18" charset="0"/>
              </a:rPr>
              <a:t>. They used a neural network to predict the results of this analysis and also made a baseline model for comparison. Their model was better than the </a:t>
            </a:r>
            <a:r>
              <a:rPr lang="en-US" sz="1000" b="1" dirty="0">
                <a:solidFill>
                  <a:srgbClr val="FF0000"/>
                </a:solidFill>
                <a:latin typeface="Book Antiqua" panose="02040602050305030304" pitchFamily="18" charset="0"/>
              </a:rPr>
              <a:t>baseline by at least 10% score</a:t>
            </a:r>
            <a:r>
              <a:rPr lang="en-US" sz="1000" dirty="0">
                <a:latin typeface="Book Antiqua" panose="02040602050305030304" pitchFamily="18" charset="0"/>
              </a:rPr>
              <a:t>. A play would be influenced by the yardage remaining, or by the time remaining or by the field position. Using these attributes for a situational analysis, the researcher was able to distinguish between the</a:t>
            </a:r>
            <a:r>
              <a:rPr lang="en-US" sz="1000" b="1" dirty="0">
                <a:latin typeface="Book Antiqua" panose="02040602050305030304" pitchFamily="18" charset="0"/>
              </a:rPr>
              <a:t> </a:t>
            </a:r>
            <a:r>
              <a:rPr lang="en-US" sz="1000" b="1" dirty="0">
                <a:solidFill>
                  <a:srgbClr val="FF0000"/>
                </a:solidFill>
                <a:latin typeface="Book Antiqua" panose="02040602050305030304" pitchFamily="18" charset="0"/>
              </a:rPr>
              <a:t>tendency (which is the general assumption) and predictability (which is most </a:t>
            </a:r>
            <a:r>
              <a:rPr lang="en-US" sz="1000" b="1" dirty="0" err="1">
                <a:solidFill>
                  <a:srgbClr val="FF0000"/>
                </a:solidFill>
                <a:latin typeface="Book Antiqua" panose="02040602050305030304" pitchFamily="18" charset="0"/>
              </a:rPr>
              <a:t>favoured</a:t>
            </a:r>
            <a:r>
              <a:rPr lang="en-US" sz="1000" b="1" dirty="0">
                <a:solidFill>
                  <a:srgbClr val="FF0000"/>
                </a:solidFill>
                <a:latin typeface="Book Antiqua" panose="02040602050305030304" pitchFamily="18" charset="0"/>
              </a:rPr>
              <a:t>)</a:t>
            </a:r>
            <a:r>
              <a:rPr lang="en-US" sz="1000" dirty="0">
                <a:solidFill>
                  <a:srgbClr val="FF0000"/>
                </a:solidFill>
                <a:latin typeface="Book Antiqua" panose="02040602050305030304" pitchFamily="18" charset="0"/>
              </a:rPr>
              <a:t>. </a:t>
            </a:r>
            <a:r>
              <a:rPr lang="en-US" sz="1000" dirty="0">
                <a:latin typeface="Book Antiqua" panose="02040602050305030304" pitchFamily="18" charset="0"/>
              </a:rPr>
              <a:t>The paper recognizes that while the increase in accuracy is significant, there is room for further improvement by incorporating more data and also by perfecting the encoding process for the data. By which they mean that </a:t>
            </a:r>
            <a:r>
              <a:rPr lang="en-US" sz="1000" b="1" dirty="0">
                <a:solidFill>
                  <a:srgbClr val="FF0000"/>
                </a:solidFill>
                <a:latin typeface="Book Antiqua" panose="02040602050305030304" pitchFamily="18" charset="0"/>
              </a:rPr>
              <a:t>the normalization of the data done at the very beginning </a:t>
            </a:r>
            <a:r>
              <a:rPr lang="en-US" sz="1000" dirty="0">
                <a:latin typeface="Book Antiqua" panose="02040602050305030304" pitchFamily="18" charset="0"/>
              </a:rPr>
              <a:t>could be done in ways that would make the predictions better. </a:t>
            </a:r>
          </a:p>
          <a:p>
            <a:endParaRPr lang="en-US" sz="1000" dirty="0">
              <a:latin typeface="Book Antiqua" panose="02040602050305030304" pitchFamily="18" charset="0"/>
            </a:endParaRPr>
          </a:p>
          <a:p>
            <a:endParaRPr lang="en-US" dirty="0"/>
          </a:p>
          <a:p>
            <a:endParaRPr lang="en-US" dirty="0"/>
          </a:p>
        </p:txBody>
      </p:sp>
    </p:spTree>
    <p:extLst>
      <p:ext uri="{BB962C8B-B14F-4D97-AF65-F5344CB8AC3E}">
        <p14:creationId xmlns:p14="http://schemas.microsoft.com/office/powerpoint/2010/main" val="4092914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1A5ED-7750-C74F-9780-257BF543CA0F}"/>
              </a:ext>
            </a:extLst>
          </p:cNvPr>
          <p:cNvSpPr>
            <a:spLocks noGrp="1"/>
          </p:cNvSpPr>
          <p:nvPr>
            <p:ph type="title"/>
          </p:nvPr>
        </p:nvSpPr>
        <p:spPr>
          <a:xfrm>
            <a:off x="727650" y="1199778"/>
            <a:ext cx="7688700" cy="535200"/>
          </a:xfrm>
        </p:spPr>
        <p:txBody>
          <a:bodyPr/>
          <a:lstStyle/>
          <a:p>
            <a:r>
              <a:rPr lang="en-US" dirty="0"/>
              <a:t>Lit Review..........continued</a:t>
            </a:r>
          </a:p>
        </p:txBody>
      </p:sp>
      <p:sp>
        <p:nvSpPr>
          <p:cNvPr id="3" name="Text Placeholder 2">
            <a:extLst>
              <a:ext uri="{FF2B5EF4-FFF2-40B4-BE49-F238E27FC236}">
                <a16:creationId xmlns:a16="http://schemas.microsoft.com/office/drawing/2014/main" id="{F60F1C8F-841B-8A41-94DA-D3110271A3A3}"/>
              </a:ext>
            </a:extLst>
          </p:cNvPr>
          <p:cNvSpPr>
            <a:spLocks noGrp="1"/>
          </p:cNvSpPr>
          <p:nvPr>
            <p:ph type="body" idx="1"/>
          </p:nvPr>
        </p:nvSpPr>
        <p:spPr>
          <a:xfrm>
            <a:off x="729450" y="1734978"/>
            <a:ext cx="7688700" cy="2604997"/>
          </a:xfrm>
        </p:spPr>
        <p:txBody>
          <a:bodyPr/>
          <a:lstStyle/>
          <a:p>
            <a:r>
              <a:rPr lang="en-US" dirty="0" err="1"/>
              <a:t>Joash</a:t>
            </a:r>
            <a:r>
              <a:rPr lang="en-US" dirty="0"/>
              <a:t> Fernandes, Craig, et al. "Predicting plays in the National Football League." </a:t>
            </a:r>
            <a:r>
              <a:rPr lang="en-US" i="1" dirty="0"/>
              <a:t>Journal of Sports Analytics </a:t>
            </a:r>
            <a:r>
              <a:rPr lang="en-US" dirty="0"/>
              <a:t>Preprint (2019): 1-9. </a:t>
            </a:r>
          </a:p>
          <a:p>
            <a:pPr marL="146050" indent="0">
              <a:buNone/>
            </a:pPr>
            <a:r>
              <a:rPr lang="en-US" sz="1000" dirty="0">
                <a:latin typeface="Book Antiqua" panose="02040602050305030304" pitchFamily="18" charset="0"/>
              </a:rPr>
              <a:t>The researchers here highlight that previous papers while focusing on coming up with models with good accuracy do not pay attention to </a:t>
            </a:r>
            <a:r>
              <a:rPr lang="en-US" sz="1000" b="1" dirty="0">
                <a:solidFill>
                  <a:srgbClr val="FF0000"/>
                </a:solidFill>
                <a:latin typeface="Book Antiqua" panose="02040602050305030304" pitchFamily="18" charset="0"/>
              </a:rPr>
              <a:t>the false negative parameter of their results</a:t>
            </a:r>
            <a:r>
              <a:rPr lang="en-US" sz="1000" dirty="0">
                <a:latin typeface="Book Antiqua" panose="02040602050305030304" pitchFamily="18" charset="0"/>
              </a:rPr>
              <a:t>. The paper reasons that the false negative would be the case where the model predicts a run instead of a pass and the defense that would be set up for a pass can also be used to stop a run but not vice-versa. The first part of the paper deals with using various complex models like</a:t>
            </a:r>
            <a:r>
              <a:rPr lang="en-US" sz="1000" b="1" dirty="0">
                <a:solidFill>
                  <a:srgbClr val="FF0000"/>
                </a:solidFill>
                <a:latin typeface="Book Antiqua" panose="02040602050305030304" pitchFamily="18" charset="0"/>
              </a:rPr>
              <a:t> neural networks, k-nearest </a:t>
            </a:r>
            <a:r>
              <a:rPr lang="en-US" sz="1000" b="1" dirty="0" err="1">
                <a:solidFill>
                  <a:srgbClr val="FF0000"/>
                </a:solidFill>
                <a:latin typeface="Book Antiqua" panose="02040602050305030304" pitchFamily="18" charset="0"/>
              </a:rPr>
              <a:t>neighbours</a:t>
            </a:r>
            <a:r>
              <a:rPr lang="en-US" sz="1000" b="1" dirty="0">
                <a:solidFill>
                  <a:srgbClr val="FF0000"/>
                </a:solidFill>
                <a:latin typeface="Book Antiqua" panose="02040602050305030304" pitchFamily="18" charset="0"/>
              </a:rPr>
              <a:t>, random forests and classification trees </a:t>
            </a:r>
            <a:r>
              <a:rPr lang="en-US" sz="1000" dirty="0">
                <a:latin typeface="Book Antiqua" panose="02040602050305030304" pitchFamily="18" charset="0"/>
              </a:rPr>
              <a:t>to get the model that will give them the highest prediction accuracy and the lowest false negative rate. After running multiple analysis, they settle on a neural network model that provides 75% accuracy and false negative rate of about 10%. In the tradeoff between simplicity and accuracy, they finalized upon a </a:t>
            </a:r>
            <a:r>
              <a:rPr lang="en-US" sz="1000" b="1" dirty="0">
                <a:solidFill>
                  <a:srgbClr val="FF0000"/>
                </a:solidFill>
                <a:latin typeface="Book Antiqua" panose="02040602050305030304" pitchFamily="18" charset="0"/>
              </a:rPr>
              <a:t>decision tree model with a 65% accuracy which corresponds to an 85% accuracy on their baseline neural network</a:t>
            </a:r>
            <a:r>
              <a:rPr lang="en-US" sz="1000" dirty="0">
                <a:latin typeface="Book Antiqua" panose="02040602050305030304" pitchFamily="18" charset="0"/>
              </a:rPr>
              <a:t>. This tree uses only 3 variables: “down”, “yards to go” and “point difference”. A possible extrapolation of this tree to specific teams is also discussed in the paper. When facing a specific team, we can use a new attribute of </a:t>
            </a:r>
            <a:r>
              <a:rPr lang="en-US" sz="1000" b="1" dirty="0">
                <a:solidFill>
                  <a:srgbClr val="FF0000"/>
                </a:solidFill>
                <a:latin typeface="Book Antiqua" panose="02040602050305030304" pitchFamily="18" charset="0"/>
              </a:rPr>
              <a:t>“formation” and predict accurately with an average accuracy of 73%. </a:t>
            </a:r>
          </a:p>
          <a:p>
            <a:pPr marL="146050" indent="0">
              <a:buNone/>
            </a:pPr>
            <a:endParaRPr lang="en-US" sz="1000" dirty="0">
              <a:latin typeface="Book Antiqua" panose="02040602050305030304" pitchFamily="18" charset="0"/>
            </a:endParaRPr>
          </a:p>
          <a:p>
            <a:pPr marL="146050" indent="0">
              <a:buNone/>
            </a:pPr>
            <a:endParaRPr lang="en-US" dirty="0"/>
          </a:p>
          <a:p>
            <a:pPr marL="146050" indent="0">
              <a:buNone/>
            </a:pPr>
            <a:endParaRPr lang="en-US" dirty="0"/>
          </a:p>
          <a:p>
            <a:pPr marL="146050" indent="0">
              <a:buNone/>
            </a:pPr>
            <a:endParaRPr lang="en-US" dirty="0"/>
          </a:p>
        </p:txBody>
      </p:sp>
    </p:spTree>
    <p:extLst>
      <p:ext uri="{BB962C8B-B14F-4D97-AF65-F5344CB8AC3E}">
        <p14:creationId xmlns:p14="http://schemas.microsoft.com/office/powerpoint/2010/main" val="4258501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832D3-1944-8A40-B66B-9F145B2B3BC7}"/>
              </a:ext>
            </a:extLst>
          </p:cNvPr>
          <p:cNvSpPr>
            <a:spLocks noGrp="1"/>
          </p:cNvSpPr>
          <p:nvPr>
            <p:ph type="title"/>
          </p:nvPr>
        </p:nvSpPr>
        <p:spPr>
          <a:xfrm>
            <a:off x="727650" y="1181490"/>
            <a:ext cx="7688700" cy="535200"/>
          </a:xfrm>
        </p:spPr>
        <p:txBody>
          <a:bodyPr/>
          <a:lstStyle/>
          <a:p>
            <a:r>
              <a:rPr lang="en-US" dirty="0"/>
              <a:t>Lit review............. continued</a:t>
            </a:r>
          </a:p>
        </p:txBody>
      </p:sp>
      <p:sp>
        <p:nvSpPr>
          <p:cNvPr id="3" name="Text Placeholder 2">
            <a:extLst>
              <a:ext uri="{FF2B5EF4-FFF2-40B4-BE49-F238E27FC236}">
                <a16:creationId xmlns:a16="http://schemas.microsoft.com/office/drawing/2014/main" id="{93FE8836-798E-AE43-8E1C-7F4269DF7383}"/>
              </a:ext>
            </a:extLst>
          </p:cNvPr>
          <p:cNvSpPr>
            <a:spLocks noGrp="1"/>
          </p:cNvSpPr>
          <p:nvPr>
            <p:ph type="body" idx="1"/>
          </p:nvPr>
        </p:nvSpPr>
        <p:spPr>
          <a:xfrm>
            <a:off x="727650" y="1716690"/>
            <a:ext cx="7688700" cy="2261100"/>
          </a:xfrm>
        </p:spPr>
        <p:txBody>
          <a:bodyPr/>
          <a:lstStyle/>
          <a:p>
            <a:r>
              <a:rPr lang="en-US" dirty="0" err="1"/>
              <a:t>Teich</a:t>
            </a:r>
            <a:r>
              <a:rPr lang="en-US" dirty="0"/>
              <a:t>, Brendan, Roman Lutz, and Valentin </a:t>
            </a:r>
            <a:r>
              <a:rPr lang="en-US" dirty="0" err="1"/>
              <a:t>Kassarnig</a:t>
            </a:r>
            <a:r>
              <a:rPr lang="en-US" dirty="0"/>
              <a:t>. "NFL Play Prediction." </a:t>
            </a:r>
            <a:r>
              <a:rPr lang="en-US" dirty="0" err="1"/>
              <a:t>arXiv</a:t>
            </a:r>
            <a:r>
              <a:rPr lang="en-US" dirty="0"/>
              <a:t> preprint arXiv:1601.00574 (2016). </a:t>
            </a:r>
          </a:p>
          <a:p>
            <a:pPr marL="146050" indent="0">
              <a:buNone/>
            </a:pPr>
            <a:endParaRPr lang="en-US" dirty="0"/>
          </a:p>
          <a:p>
            <a:pPr marL="146050" indent="0">
              <a:buNone/>
            </a:pPr>
            <a:r>
              <a:rPr lang="en-US" sz="1000" dirty="0">
                <a:latin typeface="Book Antiqua" panose="02040602050305030304" pitchFamily="18" charset="0"/>
              </a:rPr>
              <a:t>The paper revolves around the possibility of finding this holy grail of a model. The focus of this paper is not to produce a practical model that will be used in the actual game, it focusses more on </a:t>
            </a:r>
            <a:r>
              <a:rPr lang="en-US" sz="1000" b="1" dirty="0">
                <a:latin typeface="Book Antiqua" panose="02040602050305030304" pitchFamily="18" charset="0"/>
              </a:rPr>
              <a:t>comparing and contrasting different models</a:t>
            </a:r>
            <a:r>
              <a:rPr lang="en-US" sz="1000" dirty="0">
                <a:latin typeface="Book Antiqua" panose="02040602050305030304" pitchFamily="18" charset="0"/>
              </a:rPr>
              <a:t>. The paper suggests using the F1 score which takes into consideration both recall and precision. They also have a unique take on the data output which happens through a function where the number of the current down, the number of yards gained in the play and the number of yards needed for a </a:t>
            </a:r>
            <a:r>
              <a:rPr lang="en-US" sz="1000" dirty="0" err="1">
                <a:latin typeface="Book Antiqua" panose="02040602050305030304" pitchFamily="18" charset="0"/>
              </a:rPr>
              <a:t>firstdown</a:t>
            </a:r>
            <a:r>
              <a:rPr lang="en-US" sz="1000" dirty="0">
                <a:latin typeface="Book Antiqua" panose="02040602050305030304" pitchFamily="18" charset="0"/>
              </a:rPr>
              <a:t>/touchdown are used. They then go on to perform analysis through several </a:t>
            </a:r>
            <a:r>
              <a:rPr lang="en-US" sz="1000" b="1" dirty="0">
                <a:solidFill>
                  <a:srgbClr val="FF0000"/>
                </a:solidFill>
                <a:latin typeface="Book Antiqua" panose="02040602050305030304" pitchFamily="18" charset="0"/>
              </a:rPr>
              <a:t>complex models such as classification trees, regression trees, Nearest centroid, linear discriminant analysis, support vector machine and neural networks</a:t>
            </a:r>
            <a:r>
              <a:rPr lang="en-US" sz="1000" dirty="0">
                <a:latin typeface="Book Antiqua" panose="02040602050305030304" pitchFamily="18" charset="0"/>
              </a:rPr>
              <a:t>. The performance of these models was evaluated based on their accuracy, precision and recall. They also believe that </a:t>
            </a:r>
            <a:r>
              <a:rPr lang="en-US" sz="1000" b="1" dirty="0">
                <a:solidFill>
                  <a:srgbClr val="FF0000"/>
                </a:solidFill>
                <a:latin typeface="Book Antiqua" panose="02040602050305030304" pitchFamily="18" charset="0"/>
              </a:rPr>
              <a:t>recall, precision and accuracy</a:t>
            </a:r>
            <a:r>
              <a:rPr lang="en-US" sz="1000" dirty="0">
                <a:latin typeface="Book Antiqua" panose="02040602050305030304" pitchFamily="18" charset="0"/>
              </a:rPr>
              <a:t> all the 3 have to compared to judge the best model. Judging solely by accuracy will not help us address the false positives that will be predicted by the model. </a:t>
            </a:r>
          </a:p>
          <a:p>
            <a:pPr marL="146050" indent="0">
              <a:buNone/>
            </a:pPr>
            <a:endParaRPr lang="en-US" dirty="0"/>
          </a:p>
          <a:p>
            <a:pPr marL="146050" indent="0">
              <a:buNone/>
            </a:pPr>
            <a:endParaRPr lang="en-US" dirty="0"/>
          </a:p>
          <a:p>
            <a:pPr marL="146050" indent="0">
              <a:buNone/>
            </a:pPr>
            <a:endParaRPr lang="en-US" dirty="0"/>
          </a:p>
        </p:txBody>
      </p:sp>
    </p:spTree>
    <p:extLst>
      <p:ext uri="{BB962C8B-B14F-4D97-AF65-F5344CB8AC3E}">
        <p14:creationId xmlns:p14="http://schemas.microsoft.com/office/powerpoint/2010/main" val="1874934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2"/>
          <p:cNvSpPr txBox="1">
            <a:spLocks noGrp="1"/>
          </p:cNvSpPr>
          <p:nvPr>
            <p:ph type="title"/>
          </p:nvPr>
        </p:nvSpPr>
        <p:spPr>
          <a:xfrm>
            <a:off x="730725" y="1318650"/>
            <a:ext cx="4214100" cy="6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Cleaning/</a:t>
            </a:r>
            <a:r>
              <a:rPr lang="en-GB" dirty="0" err="1"/>
              <a:t>Preprocessing</a:t>
            </a:r>
            <a:endParaRPr b="0" dirty="0"/>
          </a:p>
        </p:txBody>
      </p:sp>
      <p:sp>
        <p:nvSpPr>
          <p:cNvPr id="207" name="Google Shape;207;p22"/>
          <p:cNvSpPr txBox="1">
            <a:spLocks noGrp="1"/>
          </p:cNvSpPr>
          <p:nvPr>
            <p:ph type="body" idx="1"/>
          </p:nvPr>
        </p:nvSpPr>
        <p:spPr>
          <a:xfrm>
            <a:off x="730725" y="1953750"/>
            <a:ext cx="7601100" cy="25701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SzPts val="1100"/>
              <a:buChar char="●"/>
            </a:pPr>
            <a:r>
              <a:rPr lang="en-US" sz="1200" dirty="0">
                <a:solidFill>
                  <a:srgbClr val="000000"/>
                </a:solidFill>
                <a:latin typeface="Times New Roman"/>
                <a:ea typeface="Times New Roman"/>
                <a:cs typeface="Times New Roman"/>
                <a:sym typeface="Times New Roman"/>
              </a:rPr>
              <a:t>Since there are almost 255 columns we need to select only the features we think are most essential. Also we don’t need data from earlier years and so to maintain relevancy in the model I selected the last 5 years worth data (2014-2018 seasons). I selected these columns/attributes:</a:t>
            </a:r>
          </a:p>
          <a:p>
            <a:pPr marL="457200" lvl="0" indent="-298450" algn="l" rtl="0">
              <a:lnSpc>
                <a:spcPct val="115000"/>
              </a:lnSpc>
              <a:spcBef>
                <a:spcPts val="0"/>
              </a:spcBef>
              <a:spcAft>
                <a:spcPts val="0"/>
              </a:spcAft>
              <a:buSzPts val="1100"/>
              <a:buChar char="●"/>
            </a:pPr>
            <a:endParaRPr lang="en-US" sz="1200" dirty="0">
              <a:solidFill>
                <a:srgbClr val="000000"/>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SzPts val="1100"/>
              <a:buChar char="●"/>
            </a:pPr>
            <a:endParaRPr lang="en-US" sz="1200" dirty="0">
              <a:solidFill>
                <a:srgbClr val="000000"/>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SzPts val="1100"/>
              <a:buChar char="●"/>
            </a:pPr>
            <a:endParaRPr lang="en-US" sz="1200" dirty="0">
              <a:solidFill>
                <a:srgbClr val="000000"/>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SzPts val="1100"/>
              <a:buChar char="●"/>
            </a:pPr>
            <a:endParaRPr lang="en-US" sz="1200" dirty="0">
              <a:solidFill>
                <a:srgbClr val="000000"/>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SzPts val="1100"/>
              <a:buChar char="●"/>
            </a:pPr>
            <a:endParaRPr lang="en-US" sz="1200" dirty="0">
              <a:solidFill>
                <a:srgbClr val="000000"/>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SzPts val="1100"/>
              <a:buChar char="●"/>
            </a:pPr>
            <a:endParaRPr lang="en-US" sz="1200" dirty="0">
              <a:solidFill>
                <a:srgbClr val="000000"/>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SzPts val="1100"/>
              <a:buChar char="●"/>
            </a:pPr>
            <a:endParaRPr lang="en-US" sz="1200" dirty="0">
              <a:solidFill>
                <a:srgbClr val="000000"/>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SzPts val="1100"/>
              <a:buChar char="●"/>
            </a:pPr>
            <a:endParaRPr lang="en-US" sz="1200" dirty="0">
              <a:solidFill>
                <a:srgbClr val="000000"/>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SzPts val="1100"/>
              <a:buChar char="●"/>
            </a:pPr>
            <a:r>
              <a:rPr lang="en-US" sz="1200" dirty="0">
                <a:solidFill>
                  <a:srgbClr val="000000"/>
                </a:solidFill>
                <a:latin typeface="Times New Roman"/>
                <a:ea typeface="Times New Roman"/>
                <a:cs typeface="Times New Roman"/>
                <a:sym typeface="Times New Roman"/>
              </a:rPr>
              <a:t>Next steps: removing null values, renaming teams which have shifted franchises,  add some more features</a:t>
            </a:r>
          </a:p>
          <a:p>
            <a:pPr marL="457200" lvl="0" indent="-298450" algn="l" rtl="0">
              <a:lnSpc>
                <a:spcPct val="115000"/>
              </a:lnSpc>
              <a:spcBef>
                <a:spcPts val="0"/>
              </a:spcBef>
              <a:spcAft>
                <a:spcPts val="0"/>
              </a:spcAft>
              <a:buSzPts val="1100"/>
              <a:buChar char="●"/>
            </a:pPr>
            <a:endParaRPr sz="1200" dirty="0">
              <a:solidFill>
                <a:srgbClr val="000000"/>
              </a:solidFill>
              <a:latin typeface="Times New Roman"/>
              <a:ea typeface="Times New Roman"/>
              <a:cs typeface="Times New Roman"/>
              <a:sym typeface="Times New Roman"/>
            </a:endParaRPr>
          </a:p>
        </p:txBody>
      </p:sp>
      <p:pic>
        <p:nvPicPr>
          <p:cNvPr id="3" name="Picture 2" descr="Text&#10;&#10;Description automatically generated">
            <a:extLst>
              <a:ext uri="{FF2B5EF4-FFF2-40B4-BE49-F238E27FC236}">
                <a16:creationId xmlns:a16="http://schemas.microsoft.com/office/drawing/2014/main" id="{4BAC59B9-5157-6046-B989-878906EA8D29}"/>
              </a:ext>
            </a:extLst>
          </p:cNvPr>
          <p:cNvPicPr>
            <a:picLocks noChangeAspect="1"/>
          </p:cNvPicPr>
          <p:nvPr/>
        </p:nvPicPr>
        <p:blipFill>
          <a:blip r:embed="rId3"/>
          <a:stretch>
            <a:fillRect/>
          </a:stretch>
        </p:blipFill>
        <p:spPr>
          <a:xfrm>
            <a:off x="2592832" y="2846070"/>
            <a:ext cx="3370218" cy="1400302"/>
          </a:xfrm>
          <a:prstGeom prst="rect">
            <a:avLst/>
          </a:prstGeom>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2441</TotalTime>
  <Words>1956</Words>
  <Application>Microsoft Macintosh PowerPoint</Application>
  <PresentationFormat>On-screen Show (16:9)</PresentationFormat>
  <Paragraphs>105</Paragraphs>
  <Slides>25</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Raleway</vt:lpstr>
      <vt:lpstr>Arial</vt:lpstr>
      <vt:lpstr>Lato</vt:lpstr>
      <vt:lpstr>Times New Roman</vt:lpstr>
      <vt:lpstr>Book Antiqua</vt:lpstr>
      <vt:lpstr>Streamline</vt:lpstr>
      <vt:lpstr>Predicting NFL plays for the 2020-21 season</vt:lpstr>
      <vt:lpstr>Introduction</vt:lpstr>
      <vt:lpstr>Concept - the 2 offensive plays</vt:lpstr>
      <vt:lpstr>Data Source</vt:lpstr>
      <vt:lpstr>PowerPoint Presentation</vt:lpstr>
      <vt:lpstr>Literature Review</vt:lpstr>
      <vt:lpstr>Lit Review..........continued</vt:lpstr>
      <vt:lpstr>Lit review............. continued</vt:lpstr>
      <vt:lpstr>Cleaning/Preprocessing</vt:lpstr>
      <vt:lpstr>Cleaning... continued</vt:lpstr>
      <vt:lpstr>Preprocessing.....continued</vt:lpstr>
      <vt:lpstr>PART - 1   Tendency models</vt:lpstr>
      <vt:lpstr>PowerPoint Presentation</vt:lpstr>
      <vt:lpstr>PowerPoint Presentation</vt:lpstr>
      <vt:lpstr>PART – 2    Predictive Models</vt:lpstr>
      <vt:lpstr>Logistic Regression</vt:lpstr>
      <vt:lpstr>Logistic Regression with Ridge classifier</vt:lpstr>
      <vt:lpstr>Neural Network</vt:lpstr>
      <vt:lpstr>KNN Classifer</vt:lpstr>
      <vt:lpstr>Random Forest Classifier</vt:lpstr>
      <vt:lpstr>Random Forest......continued</vt:lpstr>
      <vt:lpstr>Gradient Boosting Classifier</vt:lpstr>
      <vt:lpstr>Discussions/Conclusion</vt:lpstr>
      <vt:lpstr>Time Log</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NFL plays for the 2020-21 season</dc:title>
  <cp:lastModifiedBy>Shounak Rangwala</cp:lastModifiedBy>
  <cp:revision>26</cp:revision>
  <dcterms:modified xsi:type="dcterms:W3CDTF">2020-12-14T01:24:04Z</dcterms:modified>
</cp:coreProperties>
</file>